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8" r:id="rId3"/>
    <p:sldId id="259" r:id="rId4"/>
    <p:sldId id="257" r:id="rId5"/>
    <p:sldId id="260" r:id="rId6"/>
    <p:sldId id="261" r:id="rId7"/>
    <p:sldId id="262" r:id="rId8"/>
    <p:sldId id="263" r:id="rId9"/>
    <p:sldId id="264" r:id="rId10"/>
    <p:sldId id="265" r:id="rId11"/>
    <p:sldId id="267" r:id="rId12"/>
    <p:sldId id="266" r:id="rId13"/>
    <p:sldId id="269"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6732A-C270-462C-9A53-B99E93620D08}" v="1111" dt="2024-03-20T17:34:05.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1" d="100"/>
          <a:sy n="71"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02735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86495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3242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7673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55915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70190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63644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12735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65772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7768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3/21/2024</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252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3/21/2024</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28118798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43" r:id="rId6"/>
    <p:sldLayoutId id="2147483739" r:id="rId7"/>
    <p:sldLayoutId id="2147483740" r:id="rId8"/>
    <p:sldLayoutId id="2147483741" r:id="rId9"/>
    <p:sldLayoutId id="2147483742" r:id="rId10"/>
    <p:sldLayoutId id="2147483744"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tadium with rows of seats&#10;&#10;Description automatically generated">
            <a:extLst>
              <a:ext uri="{FF2B5EF4-FFF2-40B4-BE49-F238E27FC236}">
                <a16:creationId xmlns:a16="http://schemas.microsoft.com/office/drawing/2014/main" id="{2684A5D7-E196-AED1-A447-E39725450AFB}"/>
              </a:ext>
            </a:extLst>
          </p:cNvPr>
          <p:cNvPicPr>
            <a:picLocks noChangeAspect="1"/>
          </p:cNvPicPr>
          <p:nvPr/>
        </p:nvPicPr>
        <p:blipFill rotWithShape="1">
          <a:blip r:embed="rId2"/>
          <a:srcRect/>
          <a:stretch/>
        </p:blipFill>
        <p:spPr>
          <a:xfrm>
            <a:off x="20" y="10"/>
            <a:ext cx="12191979" cy="6857989"/>
          </a:xfrm>
          <a:prstGeom prst="rect">
            <a:avLst/>
          </a:prstGeom>
        </p:spPr>
      </p:pic>
      <p:sp>
        <p:nvSpPr>
          <p:cNvPr id="77" name="Freeform: Shape 76">
            <a:extLst>
              <a:ext uri="{FF2B5EF4-FFF2-40B4-BE49-F238E27FC236}">
                <a16:creationId xmlns:a16="http://schemas.microsoft.com/office/drawing/2014/main" id="{DD29B6E1-6E86-A1A0-2491-E5B84B3AA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1035555" y="1445436"/>
            <a:ext cx="11191887" cy="5509960"/>
          </a:xfrm>
          <a:custGeom>
            <a:avLst/>
            <a:gdLst>
              <a:gd name="connsiteX0" fmla="*/ 75794 w 11191887"/>
              <a:gd name="connsiteY0" fmla="*/ 5509960 h 5509960"/>
              <a:gd name="connsiteX1" fmla="*/ 11191887 w 11191887"/>
              <a:gd name="connsiteY1" fmla="*/ 5315928 h 5509960"/>
              <a:gd name="connsiteX2" fmla="*/ 5163097 w 11191887"/>
              <a:gd name="connsiteY2" fmla="*/ 753031 h 5509960"/>
              <a:gd name="connsiteX3" fmla="*/ 5078820 w 11191887"/>
              <a:gd name="connsiteY3" fmla="*/ 692507 h 5509960"/>
              <a:gd name="connsiteX4" fmla="*/ 2926071 w 11191887"/>
              <a:gd name="connsiteY4" fmla="*/ 1150 h 5509960"/>
              <a:gd name="connsiteX5" fmla="*/ 2692814 w 11191887"/>
              <a:gd name="connsiteY5" fmla="*/ 2336 h 5509960"/>
              <a:gd name="connsiteX6" fmla="*/ 95718 w 11191887"/>
              <a:gd name="connsiteY6" fmla="*/ 1073885 h 5509960"/>
              <a:gd name="connsiteX7" fmla="*/ 0 w 11191887"/>
              <a:gd name="connsiteY7" fmla="*/ 1167726 h 550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87" h="5509960">
                <a:moveTo>
                  <a:pt x="75794" y="5509960"/>
                </a:moveTo>
                <a:lnTo>
                  <a:pt x="11191887" y="5315928"/>
                </a:lnTo>
                <a:lnTo>
                  <a:pt x="5163097" y="753031"/>
                </a:lnTo>
                <a:lnTo>
                  <a:pt x="5078820" y="692507"/>
                </a:lnTo>
                <a:cubicBezTo>
                  <a:pt x="4421358" y="245206"/>
                  <a:pt x="3672983" y="19009"/>
                  <a:pt x="2926071" y="1150"/>
                </a:cubicBezTo>
                <a:cubicBezTo>
                  <a:pt x="2848268" y="-711"/>
                  <a:pt x="2770480" y="-310"/>
                  <a:pt x="2692814" y="2336"/>
                </a:cubicBezTo>
                <a:cubicBezTo>
                  <a:pt x="1746244" y="34591"/>
                  <a:pt x="817542" y="400481"/>
                  <a:pt x="95718" y="1073885"/>
                </a:cubicBezTo>
                <a:lnTo>
                  <a:pt x="0" y="1167726"/>
                </a:lnTo>
                <a:close/>
              </a:path>
            </a:pathLst>
          </a:custGeom>
          <a:gradFill>
            <a:gsLst>
              <a:gs pos="23000">
                <a:schemeClr val="bg2">
                  <a:alpha val="68000"/>
                </a:schemeClr>
              </a:gs>
              <a:gs pos="100000">
                <a:schemeClr val="accent1">
                  <a:lumMod val="60000"/>
                  <a:lumOff val="40000"/>
                  <a:alpha val="78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5882446" y="3092651"/>
            <a:ext cx="5429290" cy="2142559"/>
          </a:xfrm>
        </p:spPr>
        <p:txBody>
          <a:bodyPr vert="horz" lIns="91440" tIns="45720" rIns="91440" bIns="45720" rtlCol="0">
            <a:normAutofit/>
          </a:bodyPr>
          <a:lstStyle/>
          <a:p>
            <a:pPr algn="r">
              <a:lnSpc>
                <a:spcPct val="90000"/>
              </a:lnSpc>
            </a:pPr>
            <a:r>
              <a:rPr lang="en-US" sz="3700" dirty="0">
                <a:ea typeface="+mj-lt"/>
                <a:cs typeface="+mj-lt"/>
              </a:rPr>
              <a:t>Role of professional claims management in minimizing of construction disputes</a:t>
            </a:r>
            <a:endParaRPr lang="en-US" sz="3700" dirty="0"/>
          </a:p>
        </p:txBody>
      </p:sp>
      <p:sp>
        <p:nvSpPr>
          <p:cNvPr id="3" name="Subtitle 2"/>
          <p:cNvSpPr>
            <a:spLocks noGrp="1"/>
          </p:cNvSpPr>
          <p:nvPr>
            <p:ph type="subTitle" idx="1"/>
          </p:nvPr>
        </p:nvSpPr>
        <p:spPr>
          <a:xfrm>
            <a:off x="5829817" y="5409639"/>
            <a:ext cx="5481920" cy="908807"/>
          </a:xfrm>
        </p:spPr>
        <p:txBody>
          <a:bodyPr vert="horz" lIns="91440" tIns="45720" rIns="91440" bIns="45720" rtlCol="0">
            <a:normAutofit/>
          </a:bodyPr>
          <a:lstStyle/>
          <a:p>
            <a:pPr algn="r"/>
            <a:r>
              <a:rPr lang="en-US" dirty="0"/>
              <a:t>PRESENTED BY ENG. BYANGIRE PAUL RUSOKE, R.ENG, PMP, MICCP</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n wearing hard hats and yellow vests working on a construction site&#10;&#10;Description automatically generated">
            <a:extLst>
              <a:ext uri="{FF2B5EF4-FFF2-40B4-BE49-F238E27FC236}">
                <a16:creationId xmlns:a16="http://schemas.microsoft.com/office/drawing/2014/main" id="{2269B69B-6E0C-90C6-CAA6-EC0936B3AD15}"/>
              </a:ext>
            </a:extLst>
          </p:cNvPr>
          <p:cNvPicPr>
            <a:picLocks noChangeAspect="1"/>
          </p:cNvPicPr>
          <p:nvPr/>
        </p:nvPicPr>
        <p:blipFill rotWithShape="1">
          <a:blip r:embed="rId2">
            <a:alphaModFix amt="60000"/>
          </a:blip>
          <a:srcRect t="5767" b="19233"/>
          <a:stretch/>
        </p:blipFill>
        <p:spPr>
          <a:xfrm>
            <a:off x="20" y="10"/>
            <a:ext cx="12191980" cy="6857989"/>
          </a:xfrm>
          <a:prstGeom prst="rect">
            <a:avLst/>
          </a:prstGeom>
        </p:spPr>
      </p:pic>
      <p:sp>
        <p:nvSpPr>
          <p:cNvPr id="2" name="Title 1">
            <a:extLst>
              <a:ext uri="{FF2B5EF4-FFF2-40B4-BE49-F238E27FC236}">
                <a16:creationId xmlns:a16="http://schemas.microsoft.com/office/drawing/2014/main" id="{C733CA49-CFCD-9C40-A4BB-4692E9D064ED}"/>
              </a:ext>
            </a:extLst>
          </p:cNvPr>
          <p:cNvSpPr>
            <a:spLocks noGrp="1"/>
          </p:cNvSpPr>
          <p:nvPr>
            <p:ph type="title"/>
          </p:nvPr>
        </p:nvSpPr>
        <p:spPr>
          <a:xfrm>
            <a:off x="1066799" y="1143000"/>
            <a:ext cx="3157749" cy="3033622"/>
          </a:xfrm>
        </p:spPr>
        <p:txBody>
          <a:bodyPr anchor="t">
            <a:normAutofit/>
          </a:bodyPr>
          <a:lstStyle/>
          <a:p>
            <a:pPr algn="r"/>
            <a:r>
              <a:rPr lang="en-US" sz="4400" dirty="0">
                <a:solidFill>
                  <a:srgbClr val="FFFFFF"/>
                </a:solidFill>
              </a:rPr>
              <a:t>RECORDS</a:t>
            </a:r>
          </a:p>
        </p:txBody>
      </p:sp>
      <p:sp>
        <p:nvSpPr>
          <p:cNvPr id="3" name="Content Placeholder 2">
            <a:extLst>
              <a:ext uri="{FF2B5EF4-FFF2-40B4-BE49-F238E27FC236}">
                <a16:creationId xmlns:a16="http://schemas.microsoft.com/office/drawing/2014/main" id="{7E2504D1-877B-6F3B-303E-1B6EA8A4B229}"/>
              </a:ext>
            </a:extLst>
          </p:cNvPr>
          <p:cNvSpPr>
            <a:spLocks noGrp="1"/>
          </p:cNvSpPr>
          <p:nvPr>
            <p:ph idx="1"/>
          </p:nvPr>
        </p:nvSpPr>
        <p:spPr>
          <a:xfrm>
            <a:off x="5032077" y="258792"/>
            <a:ext cx="6016923" cy="5456208"/>
          </a:xfrm>
        </p:spPr>
        <p:txBody>
          <a:bodyPr vert="horz" lIns="91440" tIns="45720" rIns="91440" bIns="45720" rtlCol="0" anchor="t">
            <a:noAutofit/>
          </a:bodyPr>
          <a:lstStyle/>
          <a:p>
            <a:pPr marL="0" indent="0">
              <a:buNone/>
            </a:pPr>
            <a:r>
              <a:rPr lang="en-US" sz="2800" dirty="0">
                <a:solidFill>
                  <a:srgbClr val="FFFFFF"/>
                </a:solidFill>
              </a:rPr>
              <a:t>•Site Diary</a:t>
            </a:r>
            <a:endParaRPr lang="en-US" dirty="0">
              <a:solidFill>
                <a:srgbClr val="000000"/>
              </a:solidFill>
            </a:endParaRPr>
          </a:p>
          <a:p>
            <a:pPr marL="0" indent="0">
              <a:buNone/>
            </a:pPr>
            <a:r>
              <a:rPr lang="en-US" sz="2800" dirty="0">
                <a:solidFill>
                  <a:srgbClr val="FFFFFF"/>
                </a:solidFill>
              </a:rPr>
              <a:t>•Minutes of site meetings</a:t>
            </a:r>
            <a:endParaRPr lang="en-US" dirty="0"/>
          </a:p>
          <a:p>
            <a:pPr marL="0" indent="0">
              <a:buNone/>
            </a:pPr>
            <a:r>
              <a:rPr lang="en-US" sz="2800" dirty="0">
                <a:solidFill>
                  <a:srgbClr val="FFFFFF"/>
                </a:solidFill>
              </a:rPr>
              <a:t>•Instructions (book)</a:t>
            </a:r>
            <a:endParaRPr lang="en-US" dirty="0"/>
          </a:p>
          <a:p>
            <a:pPr marL="0" indent="0">
              <a:buNone/>
            </a:pPr>
            <a:r>
              <a:rPr lang="en-US" sz="2800" dirty="0">
                <a:solidFill>
                  <a:srgbClr val="FFFFFF"/>
                </a:solidFill>
              </a:rPr>
              <a:t>•Equipment logbooks</a:t>
            </a:r>
            <a:endParaRPr lang="en-US" dirty="0"/>
          </a:p>
          <a:p>
            <a:pPr marL="0" indent="0">
              <a:buNone/>
            </a:pPr>
            <a:r>
              <a:rPr lang="en-US" sz="2800" dirty="0">
                <a:solidFill>
                  <a:srgbClr val="FFFFFF"/>
                </a:solidFill>
              </a:rPr>
              <a:t>•Audited books of Accounts</a:t>
            </a:r>
            <a:endParaRPr lang="en-US" dirty="0"/>
          </a:p>
          <a:p>
            <a:pPr marL="0" indent="0">
              <a:buNone/>
            </a:pPr>
            <a:r>
              <a:rPr lang="en-US" sz="2800" dirty="0">
                <a:solidFill>
                  <a:srgbClr val="FFFFFF"/>
                </a:solidFill>
              </a:rPr>
              <a:t>•Pay slips</a:t>
            </a:r>
            <a:endParaRPr lang="en-US" dirty="0"/>
          </a:p>
          <a:p>
            <a:pPr marL="0" indent="0">
              <a:buNone/>
            </a:pPr>
            <a:r>
              <a:rPr lang="en-US" sz="2800" dirty="0">
                <a:solidFill>
                  <a:srgbClr val="FFFFFF"/>
                </a:solidFill>
              </a:rPr>
              <a:t>•Notices</a:t>
            </a:r>
            <a:endParaRPr lang="en-US" dirty="0"/>
          </a:p>
          <a:p>
            <a:pPr marL="0" indent="0">
              <a:buNone/>
            </a:pPr>
            <a:r>
              <a:rPr lang="en-US" sz="2800" dirty="0">
                <a:solidFill>
                  <a:srgbClr val="FFFFFF"/>
                </a:solidFill>
              </a:rPr>
              <a:t>•Work Program. (Acceptable) </a:t>
            </a:r>
            <a:endParaRPr lang="en-US" dirty="0"/>
          </a:p>
          <a:p>
            <a:pPr marL="0" indent="0">
              <a:buNone/>
            </a:pPr>
            <a:endParaRPr lang="en-US" sz="2800" dirty="0">
              <a:solidFill>
                <a:srgbClr val="FFFFFF"/>
              </a:solidFill>
            </a:endParaRPr>
          </a:p>
        </p:txBody>
      </p:sp>
    </p:spTree>
    <p:extLst>
      <p:ext uri="{BB962C8B-B14F-4D97-AF65-F5344CB8AC3E}">
        <p14:creationId xmlns:p14="http://schemas.microsoft.com/office/powerpoint/2010/main" val="19304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n wearing hard hats and yellow vests working on a construction site&#10;&#10;Description automatically generated">
            <a:extLst>
              <a:ext uri="{FF2B5EF4-FFF2-40B4-BE49-F238E27FC236}">
                <a16:creationId xmlns:a16="http://schemas.microsoft.com/office/drawing/2014/main" id="{2269B69B-6E0C-90C6-CAA6-EC0936B3AD15}"/>
              </a:ext>
            </a:extLst>
          </p:cNvPr>
          <p:cNvPicPr>
            <a:picLocks noChangeAspect="1"/>
          </p:cNvPicPr>
          <p:nvPr/>
        </p:nvPicPr>
        <p:blipFill rotWithShape="1">
          <a:blip r:embed="rId2">
            <a:alphaModFix amt="60000"/>
          </a:blip>
          <a:srcRect t="5767" b="19233"/>
          <a:stretch/>
        </p:blipFill>
        <p:spPr>
          <a:xfrm>
            <a:off x="20" y="10"/>
            <a:ext cx="12191980" cy="6857989"/>
          </a:xfrm>
          <a:prstGeom prst="rect">
            <a:avLst/>
          </a:prstGeom>
        </p:spPr>
      </p:pic>
      <p:sp>
        <p:nvSpPr>
          <p:cNvPr id="2" name="Title 1">
            <a:extLst>
              <a:ext uri="{FF2B5EF4-FFF2-40B4-BE49-F238E27FC236}">
                <a16:creationId xmlns:a16="http://schemas.microsoft.com/office/drawing/2014/main" id="{C733CA49-CFCD-9C40-A4BB-4692E9D064ED}"/>
              </a:ext>
            </a:extLst>
          </p:cNvPr>
          <p:cNvSpPr>
            <a:spLocks noGrp="1"/>
          </p:cNvSpPr>
          <p:nvPr>
            <p:ph type="title"/>
          </p:nvPr>
        </p:nvSpPr>
        <p:spPr>
          <a:xfrm>
            <a:off x="1066799" y="1143000"/>
            <a:ext cx="3157749" cy="3033622"/>
          </a:xfrm>
        </p:spPr>
        <p:txBody>
          <a:bodyPr anchor="t">
            <a:normAutofit/>
          </a:bodyPr>
          <a:lstStyle/>
          <a:p>
            <a:pPr algn="r"/>
            <a:r>
              <a:rPr lang="en-US" sz="4400" dirty="0">
                <a:solidFill>
                  <a:srgbClr val="FFFFFF"/>
                </a:solidFill>
              </a:rPr>
              <a:t>NOTICES</a:t>
            </a:r>
          </a:p>
          <a:p>
            <a:pPr algn="r"/>
            <a:endParaRPr lang="en-US" sz="4400" dirty="0">
              <a:solidFill>
                <a:srgbClr val="FFFFFF"/>
              </a:solidFill>
            </a:endParaRPr>
          </a:p>
        </p:txBody>
      </p:sp>
      <p:sp>
        <p:nvSpPr>
          <p:cNvPr id="3" name="Content Placeholder 2">
            <a:extLst>
              <a:ext uri="{FF2B5EF4-FFF2-40B4-BE49-F238E27FC236}">
                <a16:creationId xmlns:a16="http://schemas.microsoft.com/office/drawing/2014/main" id="{7E2504D1-877B-6F3B-303E-1B6EA8A4B229}"/>
              </a:ext>
            </a:extLst>
          </p:cNvPr>
          <p:cNvSpPr>
            <a:spLocks noGrp="1"/>
          </p:cNvSpPr>
          <p:nvPr>
            <p:ph idx="1"/>
          </p:nvPr>
        </p:nvSpPr>
        <p:spPr>
          <a:xfrm>
            <a:off x="5032077" y="258792"/>
            <a:ext cx="6016923" cy="5456208"/>
          </a:xfrm>
        </p:spPr>
        <p:txBody>
          <a:bodyPr vert="horz" lIns="91440" tIns="45720" rIns="91440" bIns="45720" rtlCol="0" anchor="t">
            <a:noAutofit/>
          </a:bodyPr>
          <a:lstStyle/>
          <a:p>
            <a:pPr marL="0" indent="0">
              <a:buNone/>
            </a:pPr>
            <a:r>
              <a:rPr lang="en-US" sz="2800" dirty="0">
                <a:solidFill>
                  <a:srgbClr val="FFFFFF"/>
                </a:solidFill>
              </a:rPr>
              <a:t>•The notifying document should clearly state that it is a notice </a:t>
            </a:r>
          </a:p>
          <a:p>
            <a:pPr marL="0" indent="0">
              <a:buNone/>
            </a:pPr>
            <a:r>
              <a:rPr lang="en-US" sz="2800" dirty="0">
                <a:solidFill>
                  <a:srgbClr val="FFFFFF"/>
                </a:solidFill>
              </a:rPr>
              <a:t>•Reference to the clause(s) that requires the notice and/or provides entitlement</a:t>
            </a:r>
          </a:p>
          <a:p>
            <a:pPr marL="0" indent="0">
              <a:buNone/>
            </a:pPr>
            <a:r>
              <a:rPr lang="en-US" sz="2800" dirty="0">
                <a:solidFill>
                  <a:srgbClr val="FFFFFF"/>
                </a:solidFill>
              </a:rPr>
              <a:t>•Describe the event or circumstances</a:t>
            </a:r>
          </a:p>
          <a:p>
            <a:pPr marL="0" indent="0">
              <a:buNone/>
            </a:pPr>
            <a:r>
              <a:rPr lang="en-US" sz="2800" dirty="0">
                <a:solidFill>
                  <a:srgbClr val="FFFFFF"/>
                </a:solidFill>
              </a:rPr>
              <a:t>•Reference to the date of the event or circumstances</a:t>
            </a:r>
          </a:p>
          <a:p>
            <a:pPr marL="0" indent="0">
              <a:buNone/>
            </a:pPr>
            <a:r>
              <a:rPr lang="en-US" sz="2800" dirty="0">
                <a:solidFill>
                  <a:srgbClr val="FFFFFF"/>
                </a:solidFill>
              </a:rPr>
              <a:t>•State whether you are claiming </a:t>
            </a:r>
            <a:r>
              <a:rPr lang="en-US" sz="2800" dirty="0" err="1">
                <a:solidFill>
                  <a:srgbClr val="FFFFFF"/>
                </a:solidFill>
              </a:rPr>
              <a:t>fot</a:t>
            </a:r>
            <a:r>
              <a:rPr lang="en-US" sz="2800" dirty="0">
                <a:solidFill>
                  <a:srgbClr val="FFFFFF"/>
                </a:solidFill>
              </a:rPr>
              <a:t> Time, Money or both</a:t>
            </a:r>
          </a:p>
          <a:p>
            <a:pPr marL="0" indent="0">
              <a:buNone/>
            </a:pPr>
            <a:endParaRPr lang="en-US" sz="2800" dirty="0">
              <a:solidFill>
                <a:srgbClr val="FFFFFF"/>
              </a:solidFill>
            </a:endParaRPr>
          </a:p>
        </p:txBody>
      </p:sp>
    </p:spTree>
    <p:extLst>
      <p:ext uri="{BB962C8B-B14F-4D97-AF65-F5344CB8AC3E}">
        <p14:creationId xmlns:p14="http://schemas.microsoft.com/office/powerpoint/2010/main" val="46046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888D-AA15-DA94-153B-387B556924D6}"/>
              </a:ext>
            </a:extLst>
          </p:cNvPr>
          <p:cNvSpPr>
            <a:spLocks noGrp="1"/>
          </p:cNvSpPr>
          <p:nvPr>
            <p:ph type="title"/>
          </p:nvPr>
        </p:nvSpPr>
        <p:spPr>
          <a:xfrm>
            <a:off x="1066800" y="361747"/>
            <a:ext cx="8886884" cy="824273"/>
          </a:xfrm>
        </p:spPr>
        <p:txBody>
          <a:bodyPr/>
          <a:lstStyle/>
          <a:p>
            <a:r>
              <a:rPr lang="en-US" dirty="0"/>
              <a:t>NOTICES</a:t>
            </a:r>
          </a:p>
        </p:txBody>
      </p:sp>
      <p:sp>
        <p:nvSpPr>
          <p:cNvPr id="3" name="Content Placeholder 2">
            <a:extLst>
              <a:ext uri="{FF2B5EF4-FFF2-40B4-BE49-F238E27FC236}">
                <a16:creationId xmlns:a16="http://schemas.microsoft.com/office/drawing/2014/main" id="{DCC6F6D4-BA90-9FDB-60B4-767C1E061765}"/>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dirty="0"/>
          </a:p>
        </p:txBody>
      </p:sp>
      <p:sp>
        <p:nvSpPr>
          <p:cNvPr id="7" name="TextBox 6">
            <a:extLst>
              <a:ext uri="{FF2B5EF4-FFF2-40B4-BE49-F238E27FC236}">
                <a16:creationId xmlns:a16="http://schemas.microsoft.com/office/drawing/2014/main" id="{6CC88414-7250-EAE0-D209-A4B2F3525574}"/>
              </a:ext>
            </a:extLst>
          </p:cNvPr>
          <p:cNvSpPr txBox="1"/>
          <p:nvPr/>
        </p:nvSpPr>
        <p:spPr>
          <a:xfrm>
            <a:off x="1072551" y="1230702"/>
            <a:ext cx="9586822"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Clause 20.1 (Contractor’s Claims) provides:</a:t>
            </a:r>
          </a:p>
          <a:p>
            <a:r>
              <a:rPr lang="en-US" sz="2800" dirty="0"/>
              <a:t>‘If the Contractor considers himself to be entitled to any extension of the Time for Completion and/or any additional payment, under any Clause of these Conditions or otherwise in connection with the Contract, the Contractor shall give notice to the Engineer, describing the event or circumstance giving rise to the claim’. …… ‘NOT LATER THAN 28 DAYS after the Contractor became aware (or should have become aware) of the event or circumstance. If the Contractor fails to give notice of a claim within such period of 28 days, the Time for Completion shall not be extended, the Contractor shall not entitled to additional payment,…..’ </a:t>
            </a:r>
          </a:p>
        </p:txBody>
      </p:sp>
    </p:spTree>
    <p:extLst>
      <p:ext uri="{BB962C8B-B14F-4D97-AF65-F5344CB8AC3E}">
        <p14:creationId xmlns:p14="http://schemas.microsoft.com/office/powerpoint/2010/main" val="413651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2296" y="1712425"/>
            <a:ext cx="10159440" cy="3522785"/>
          </a:xfrm>
        </p:spPr>
        <p:txBody>
          <a:bodyPr vert="horz" lIns="91440" tIns="45720" rIns="91440" bIns="45720" rtlCol="0">
            <a:normAutofit/>
          </a:bodyPr>
          <a:lstStyle/>
          <a:p>
            <a:pPr>
              <a:lnSpc>
                <a:spcPct val="90000"/>
              </a:lnSpc>
            </a:pPr>
            <a:r>
              <a:rPr lang="en-US" sz="3700" dirty="0"/>
              <a:t>•</a:t>
            </a:r>
            <a:r>
              <a:rPr lang="en-US" sz="3200" b="0" dirty="0"/>
              <a:t>Show in the contract the clause(s) that entitle you to the award</a:t>
            </a:r>
          </a:p>
          <a:p>
            <a:pPr>
              <a:lnSpc>
                <a:spcPct val="90000"/>
              </a:lnSpc>
            </a:pPr>
            <a:r>
              <a:rPr lang="en-US" sz="3200" b="0" dirty="0"/>
              <a:t>•Where an event gives rise to several claims, it is best to handle the Cause-Effect –Entitlement for each claim separately.</a:t>
            </a:r>
            <a:br>
              <a:rPr lang="en-US" sz="3200" b="0" dirty="0"/>
            </a:br>
            <a:r>
              <a:rPr lang="en-US" sz="3200" b="0" i="1" dirty="0"/>
              <a:t>Sometimes, you may not get the entitlement in the contract but it is provided in law.</a:t>
            </a:r>
          </a:p>
          <a:p>
            <a:pPr algn="r">
              <a:lnSpc>
                <a:spcPct val="90000"/>
              </a:lnSpc>
            </a:pPr>
            <a:endParaRPr lang="en-US" sz="3700" dirty="0"/>
          </a:p>
        </p:txBody>
      </p:sp>
      <p:sp>
        <p:nvSpPr>
          <p:cNvPr id="3" name="Subtitle 2"/>
          <p:cNvSpPr>
            <a:spLocks noGrp="1"/>
          </p:cNvSpPr>
          <p:nvPr>
            <p:ph type="subTitle" idx="1"/>
          </p:nvPr>
        </p:nvSpPr>
        <p:spPr>
          <a:xfrm>
            <a:off x="5829817" y="650735"/>
            <a:ext cx="5481920" cy="707523"/>
          </a:xfrm>
        </p:spPr>
        <p:txBody>
          <a:bodyPr vert="horz" lIns="91440" tIns="45720" rIns="91440" bIns="45720" rtlCol="0" anchor="t">
            <a:noAutofit/>
          </a:bodyPr>
          <a:lstStyle/>
          <a:p>
            <a:pPr algn="r"/>
            <a:r>
              <a:rPr lang="en-US" sz="4000" b="1" dirty="0"/>
              <a:t>ENTITLEMENT</a:t>
            </a:r>
          </a:p>
        </p:txBody>
      </p:sp>
    </p:spTree>
    <p:extLst>
      <p:ext uri="{BB962C8B-B14F-4D97-AF65-F5344CB8AC3E}">
        <p14:creationId xmlns:p14="http://schemas.microsoft.com/office/powerpoint/2010/main" val="135189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n wearing hard hats and yellow vests working on a construction site&#10;&#10;Description automatically generated">
            <a:extLst>
              <a:ext uri="{FF2B5EF4-FFF2-40B4-BE49-F238E27FC236}">
                <a16:creationId xmlns:a16="http://schemas.microsoft.com/office/drawing/2014/main" id="{2269B69B-6E0C-90C6-CAA6-EC0936B3AD15}"/>
              </a:ext>
            </a:extLst>
          </p:cNvPr>
          <p:cNvPicPr>
            <a:picLocks noChangeAspect="1"/>
          </p:cNvPicPr>
          <p:nvPr/>
        </p:nvPicPr>
        <p:blipFill rotWithShape="1">
          <a:blip r:embed="rId2">
            <a:alphaModFix amt="60000"/>
          </a:blip>
          <a:srcRect t="5767" b="19233"/>
          <a:stretch/>
        </p:blipFill>
        <p:spPr>
          <a:xfrm>
            <a:off x="20" y="10"/>
            <a:ext cx="12191980" cy="6857989"/>
          </a:xfrm>
          <a:prstGeom prst="rect">
            <a:avLst/>
          </a:prstGeom>
        </p:spPr>
      </p:pic>
      <p:sp>
        <p:nvSpPr>
          <p:cNvPr id="2" name="Title 1">
            <a:extLst>
              <a:ext uri="{FF2B5EF4-FFF2-40B4-BE49-F238E27FC236}">
                <a16:creationId xmlns:a16="http://schemas.microsoft.com/office/drawing/2014/main" id="{C733CA49-CFCD-9C40-A4BB-4692E9D064ED}"/>
              </a:ext>
            </a:extLst>
          </p:cNvPr>
          <p:cNvSpPr>
            <a:spLocks noGrp="1"/>
          </p:cNvSpPr>
          <p:nvPr>
            <p:ph type="title"/>
          </p:nvPr>
        </p:nvSpPr>
        <p:spPr>
          <a:xfrm>
            <a:off x="333554" y="1143000"/>
            <a:ext cx="4796767" cy="3033622"/>
          </a:xfrm>
        </p:spPr>
        <p:txBody>
          <a:bodyPr anchor="t">
            <a:normAutofit/>
          </a:bodyPr>
          <a:lstStyle/>
          <a:p>
            <a:pPr algn="r"/>
            <a:r>
              <a:rPr lang="en-US" sz="4400" dirty="0">
                <a:solidFill>
                  <a:srgbClr val="FFFFFF"/>
                </a:solidFill>
              </a:rPr>
              <a:t>SUBSTATIATION</a:t>
            </a:r>
          </a:p>
        </p:txBody>
      </p:sp>
      <p:sp>
        <p:nvSpPr>
          <p:cNvPr id="3" name="Content Placeholder 2">
            <a:extLst>
              <a:ext uri="{FF2B5EF4-FFF2-40B4-BE49-F238E27FC236}">
                <a16:creationId xmlns:a16="http://schemas.microsoft.com/office/drawing/2014/main" id="{7E2504D1-877B-6F3B-303E-1B6EA8A4B229}"/>
              </a:ext>
            </a:extLst>
          </p:cNvPr>
          <p:cNvSpPr>
            <a:spLocks noGrp="1"/>
          </p:cNvSpPr>
          <p:nvPr>
            <p:ph idx="1"/>
          </p:nvPr>
        </p:nvSpPr>
        <p:spPr>
          <a:xfrm>
            <a:off x="5621548" y="258792"/>
            <a:ext cx="5427452" cy="6031302"/>
          </a:xfrm>
        </p:spPr>
        <p:txBody>
          <a:bodyPr vert="horz" lIns="91440" tIns="45720" rIns="91440" bIns="45720" rtlCol="0" anchor="t">
            <a:noAutofit/>
          </a:bodyPr>
          <a:lstStyle/>
          <a:p>
            <a:pPr marL="0" indent="0">
              <a:buNone/>
            </a:pPr>
            <a:r>
              <a:rPr lang="en-US" sz="2800" dirty="0">
                <a:solidFill>
                  <a:srgbClr val="FFFFFF"/>
                </a:solidFill>
              </a:rPr>
              <a:t>•The evidence of the cause and effect.</a:t>
            </a:r>
            <a:endParaRPr lang="en-US" sz="2800"/>
          </a:p>
          <a:p>
            <a:pPr marL="0" indent="0">
              <a:buNone/>
            </a:pPr>
            <a:r>
              <a:rPr lang="en-US" sz="2800" dirty="0">
                <a:solidFill>
                  <a:srgbClr val="FFFFFF"/>
                </a:solidFill>
              </a:rPr>
              <a:t>•Better to be submitted in a chronological order.</a:t>
            </a:r>
            <a:endParaRPr lang="en-US" sz="2800"/>
          </a:p>
          <a:p>
            <a:pPr marL="0" indent="0">
              <a:buNone/>
            </a:pPr>
            <a:r>
              <a:rPr lang="en-US" sz="2800" dirty="0">
                <a:solidFill>
                  <a:srgbClr val="FFFFFF"/>
                </a:solidFill>
              </a:rPr>
              <a:t>•Tables and formulae should be explained.</a:t>
            </a:r>
            <a:endParaRPr lang="en-US" sz="2800"/>
          </a:p>
          <a:p>
            <a:pPr marL="0" indent="0">
              <a:buNone/>
            </a:pPr>
            <a:r>
              <a:rPr lang="en-US" sz="2800" dirty="0">
                <a:solidFill>
                  <a:srgbClr val="FFFFFF"/>
                </a:solidFill>
              </a:rPr>
              <a:t>•</a:t>
            </a:r>
            <a:r>
              <a:rPr lang="en-US" sz="2800" dirty="0" err="1">
                <a:solidFill>
                  <a:srgbClr val="FFFFFF"/>
                </a:solidFill>
              </a:rPr>
              <a:t>Programmes</a:t>
            </a:r>
            <a:r>
              <a:rPr lang="en-US" sz="2800" dirty="0">
                <a:solidFill>
                  <a:srgbClr val="FFFFFF"/>
                </a:solidFill>
              </a:rPr>
              <a:t> should be presented in a readable format.</a:t>
            </a:r>
            <a:endParaRPr lang="en-US" sz="2800"/>
          </a:p>
          <a:p>
            <a:pPr marL="0" indent="0">
              <a:buNone/>
            </a:pPr>
            <a:endParaRPr lang="en-US" sz="2800" dirty="0">
              <a:solidFill>
                <a:srgbClr val="FFFFFF"/>
              </a:solidFill>
            </a:endParaRPr>
          </a:p>
        </p:txBody>
      </p:sp>
    </p:spTree>
    <p:extLst>
      <p:ext uri="{BB962C8B-B14F-4D97-AF65-F5344CB8AC3E}">
        <p14:creationId xmlns:p14="http://schemas.microsoft.com/office/powerpoint/2010/main" val="417997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n wearing hard hats and yellow vests working on a construction site&#10;&#10;Description automatically generated">
            <a:extLst>
              <a:ext uri="{FF2B5EF4-FFF2-40B4-BE49-F238E27FC236}">
                <a16:creationId xmlns:a16="http://schemas.microsoft.com/office/drawing/2014/main" id="{2269B69B-6E0C-90C6-CAA6-EC0936B3AD15}"/>
              </a:ext>
            </a:extLst>
          </p:cNvPr>
          <p:cNvPicPr>
            <a:picLocks noChangeAspect="1"/>
          </p:cNvPicPr>
          <p:nvPr/>
        </p:nvPicPr>
        <p:blipFill rotWithShape="1">
          <a:blip r:embed="rId2">
            <a:alphaModFix amt="60000"/>
          </a:blip>
          <a:srcRect t="5767" b="19233"/>
          <a:stretch/>
        </p:blipFill>
        <p:spPr>
          <a:xfrm>
            <a:off x="20" y="10"/>
            <a:ext cx="12191980" cy="6857989"/>
          </a:xfrm>
          <a:prstGeom prst="rect">
            <a:avLst/>
          </a:prstGeom>
        </p:spPr>
      </p:pic>
      <p:sp>
        <p:nvSpPr>
          <p:cNvPr id="2" name="Title 1">
            <a:extLst>
              <a:ext uri="{FF2B5EF4-FFF2-40B4-BE49-F238E27FC236}">
                <a16:creationId xmlns:a16="http://schemas.microsoft.com/office/drawing/2014/main" id="{C733CA49-CFCD-9C40-A4BB-4692E9D064ED}"/>
              </a:ext>
            </a:extLst>
          </p:cNvPr>
          <p:cNvSpPr>
            <a:spLocks noGrp="1"/>
          </p:cNvSpPr>
          <p:nvPr>
            <p:ph type="title"/>
          </p:nvPr>
        </p:nvSpPr>
        <p:spPr>
          <a:xfrm>
            <a:off x="333554" y="1143000"/>
            <a:ext cx="2870201" cy="3033622"/>
          </a:xfrm>
        </p:spPr>
        <p:txBody>
          <a:bodyPr anchor="t">
            <a:normAutofit/>
          </a:bodyPr>
          <a:lstStyle/>
          <a:p>
            <a:pPr algn="r"/>
            <a:r>
              <a:rPr lang="en-US" sz="4400" dirty="0">
                <a:solidFill>
                  <a:srgbClr val="FFFFFF"/>
                </a:solidFill>
              </a:rPr>
              <a:t>COSTS</a:t>
            </a:r>
          </a:p>
        </p:txBody>
      </p:sp>
      <p:sp>
        <p:nvSpPr>
          <p:cNvPr id="3" name="Content Placeholder 2">
            <a:extLst>
              <a:ext uri="{FF2B5EF4-FFF2-40B4-BE49-F238E27FC236}">
                <a16:creationId xmlns:a16="http://schemas.microsoft.com/office/drawing/2014/main" id="{7E2504D1-877B-6F3B-303E-1B6EA8A4B229}"/>
              </a:ext>
            </a:extLst>
          </p:cNvPr>
          <p:cNvSpPr>
            <a:spLocks noGrp="1"/>
          </p:cNvSpPr>
          <p:nvPr>
            <p:ph idx="1"/>
          </p:nvPr>
        </p:nvSpPr>
        <p:spPr>
          <a:xfrm>
            <a:off x="5621548" y="258792"/>
            <a:ext cx="5427452" cy="6031302"/>
          </a:xfrm>
        </p:spPr>
        <p:txBody>
          <a:bodyPr vert="horz" lIns="91440" tIns="45720" rIns="91440" bIns="45720" rtlCol="0" anchor="t">
            <a:noAutofit/>
          </a:bodyPr>
          <a:lstStyle/>
          <a:p>
            <a:pPr marL="0" indent="0">
              <a:buNone/>
            </a:pPr>
            <a:r>
              <a:rPr lang="en-US" sz="2800" dirty="0">
                <a:solidFill>
                  <a:srgbClr val="FFFFFF"/>
                </a:solidFill>
              </a:rPr>
              <a:t>•Variation costs (For lumpsum contracts)</a:t>
            </a:r>
            <a:endParaRPr lang="en-US" sz="2800" dirty="0">
              <a:solidFill>
                <a:srgbClr val="000000"/>
              </a:solidFill>
            </a:endParaRPr>
          </a:p>
          <a:p>
            <a:pPr marL="0" indent="0">
              <a:buNone/>
            </a:pPr>
            <a:r>
              <a:rPr lang="en-US" sz="2800" dirty="0">
                <a:solidFill>
                  <a:srgbClr val="FFFFFF"/>
                </a:solidFill>
              </a:rPr>
              <a:t>•Standing costs for idle time</a:t>
            </a:r>
            <a:endParaRPr lang="en-US" dirty="0"/>
          </a:p>
          <a:p>
            <a:pPr marL="0" indent="0">
              <a:buNone/>
            </a:pPr>
            <a:r>
              <a:rPr lang="en-US" sz="2800" dirty="0">
                <a:solidFill>
                  <a:srgbClr val="FFFFFF"/>
                </a:solidFill>
              </a:rPr>
              <a:t>•Site management</a:t>
            </a:r>
            <a:endParaRPr lang="en-US" dirty="0"/>
          </a:p>
          <a:p>
            <a:pPr marL="0" indent="0">
              <a:buNone/>
            </a:pPr>
            <a:r>
              <a:rPr lang="en-US" sz="2800" dirty="0">
                <a:solidFill>
                  <a:srgbClr val="FFFFFF"/>
                </a:solidFill>
              </a:rPr>
              <a:t>•Site establishment</a:t>
            </a:r>
            <a:endParaRPr lang="en-US" dirty="0"/>
          </a:p>
          <a:p>
            <a:pPr marL="0" indent="0">
              <a:buNone/>
            </a:pPr>
            <a:r>
              <a:rPr lang="en-US" sz="2800" dirty="0">
                <a:solidFill>
                  <a:srgbClr val="FFFFFF"/>
                </a:solidFill>
              </a:rPr>
              <a:t>•Non-productive plant&amp; Equipment</a:t>
            </a:r>
            <a:endParaRPr lang="en-US" dirty="0"/>
          </a:p>
          <a:p>
            <a:pPr marL="0" indent="0">
              <a:buNone/>
            </a:pPr>
            <a:r>
              <a:rPr lang="en-US" sz="2800" dirty="0">
                <a:solidFill>
                  <a:srgbClr val="FFFFFF"/>
                </a:solidFill>
              </a:rPr>
              <a:t>•Contractual costs</a:t>
            </a:r>
            <a:endParaRPr lang="en-US" dirty="0"/>
          </a:p>
          <a:p>
            <a:pPr marL="0" indent="0">
              <a:buNone/>
            </a:pPr>
            <a:r>
              <a:rPr lang="en-US" sz="2800" dirty="0">
                <a:solidFill>
                  <a:srgbClr val="FFFFFF"/>
                </a:solidFill>
              </a:rPr>
              <a:t>•Finance costs</a:t>
            </a:r>
            <a:endParaRPr lang="en-US" dirty="0"/>
          </a:p>
          <a:p>
            <a:pPr marL="0" indent="0">
              <a:buNone/>
            </a:pPr>
            <a:r>
              <a:rPr lang="en-US" sz="2800" dirty="0">
                <a:solidFill>
                  <a:srgbClr val="FFFFFF"/>
                </a:solidFill>
              </a:rPr>
              <a:t>•Head office overheads&amp; Profits</a:t>
            </a:r>
            <a:endParaRPr lang="en-US" dirty="0"/>
          </a:p>
          <a:p>
            <a:pPr marL="0" indent="0">
              <a:buNone/>
            </a:pPr>
            <a:endParaRPr lang="en-US" sz="2800" dirty="0">
              <a:solidFill>
                <a:srgbClr val="FFFFFF"/>
              </a:solidFill>
            </a:endParaRPr>
          </a:p>
        </p:txBody>
      </p:sp>
    </p:spTree>
    <p:extLst>
      <p:ext uri="{BB962C8B-B14F-4D97-AF65-F5344CB8AC3E}">
        <p14:creationId xmlns:p14="http://schemas.microsoft.com/office/powerpoint/2010/main" val="252663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n wearing hard hats and yellow vests working on a construction site&#10;&#10;Description automatically generated">
            <a:extLst>
              <a:ext uri="{FF2B5EF4-FFF2-40B4-BE49-F238E27FC236}">
                <a16:creationId xmlns:a16="http://schemas.microsoft.com/office/drawing/2014/main" id="{2269B69B-6E0C-90C6-CAA6-EC0936B3AD15}"/>
              </a:ext>
            </a:extLst>
          </p:cNvPr>
          <p:cNvPicPr>
            <a:picLocks noChangeAspect="1"/>
          </p:cNvPicPr>
          <p:nvPr/>
        </p:nvPicPr>
        <p:blipFill rotWithShape="1">
          <a:blip r:embed="rId2">
            <a:alphaModFix amt="60000"/>
          </a:blip>
          <a:srcRect t="5767" b="19233"/>
          <a:stretch/>
        </p:blipFill>
        <p:spPr>
          <a:xfrm>
            <a:off x="20" y="10"/>
            <a:ext cx="12191980" cy="6857989"/>
          </a:xfrm>
          <a:prstGeom prst="rect">
            <a:avLst/>
          </a:prstGeom>
        </p:spPr>
      </p:pic>
      <p:sp>
        <p:nvSpPr>
          <p:cNvPr id="2" name="Title 1">
            <a:extLst>
              <a:ext uri="{FF2B5EF4-FFF2-40B4-BE49-F238E27FC236}">
                <a16:creationId xmlns:a16="http://schemas.microsoft.com/office/drawing/2014/main" id="{C733CA49-CFCD-9C40-A4BB-4692E9D064ED}"/>
              </a:ext>
            </a:extLst>
          </p:cNvPr>
          <p:cNvSpPr>
            <a:spLocks noGrp="1"/>
          </p:cNvSpPr>
          <p:nvPr>
            <p:ph type="title"/>
          </p:nvPr>
        </p:nvSpPr>
        <p:spPr>
          <a:xfrm>
            <a:off x="333554" y="1143000"/>
            <a:ext cx="5026804" cy="3033622"/>
          </a:xfrm>
        </p:spPr>
        <p:txBody>
          <a:bodyPr anchor="t">
            <a:normAutofit/>
          </a:bodyPr>
          <a:lstStyle/>
          <a:p>
            <a:pPr algn="r"/>
            <a:r>
              <a:rPr lang="en-US" sz="4400" dirty="0">
                <a:solidFill>
                  <a:srgbClr val="FFFFFF"/>
                </a:solidFill>
              </a:rPr>
              <a:t>DETERMINATION</a:t>
            </a:r>
          </a:p>
        </p:txBody>
      </p:sp>
      <p:sp>
        <p:nvSpPr>
          <p:cNvPr id="3" name="Content Placeholder 2">
            <a:extLst>
              <a:ext uri="{FF2B5EF4-FFF2-40B4-BE49-F238E27FC236}">
                <a16:creationId xmlns:a16="http://schemas.microsoft.com/office/drawing/2014/main" id="{7E2504D1-877B-6F3B-303E-1B6EA8A4B229}"/>
              </a:ext>
            </a:extLst>
          </p:cNvPr>
          <p:cNvSpPr>
            <a:spLocks noGrp="1"/>
          </p:cNvSpPr>
          <p:nvPr>
            <p:ph idx="1"/>
          </p:nvPr>
        </p:nvSpPr>
        <p:spPr>
          <a:xfrm>
            <a:off x="5621548" y="258792"/>
            <a:ext cx="5427452" cy="6031302"/>
          </a:xfrm>
        </p:spPr>
        <p:txBody>
          <a:bodyPr vert="horz" lIns="91440" tIns="45720" rIns="91440" bIns="45720" rtlCol="0" anchor="t">
            <a:noAutofit/>
          </a:bodyPr>
          <a:lstStyle/>
          <a:p>
            <a:pPr marL="0" indent="0">
              <a:buNone/>
            </a:pPr>
            <a:r>
              <a:rPr lang="en-US" sz="2800" dirty="0">
                <a:solidFill>
                  <a:srgbClr val="FFFFFF"/>
                </a:solidFill>
              </a:rPr>
              <a:t>•The " Engineer" under FIDIC has to produce a determination of the Contractor's </a:t>
            </a:r>
            <a:r>
              <a:rPr lang="en-US" sz="2800">
                <a:solidFill>
                  <a:srgbClr val="FFFFFF"/>
                </a:solidFill>
              </a:rPr>
              <a:t>claim</a:t>
            </a:r>
            <a:endParaRPr lang="en-US" sz="2800" dirty="0">
              <a:solidFill>
                <a:srgbClr val="000000"/>
              </a:solidFill>
            </a:endParaRPr>
          </a:p>
          <a:p>
            <a:pPr marL="0" indent="0">
              <a:buNone/>
            </a:pPr>
            <a:endParaRPr lang="en-US" sz="2800" dirty="0">
              <a:solidFill>
                <a:srgbClr val="FFFFFF"/>
              </a:solidFill>
            </a:endParaRPr>
          </a:p>
          <a:p>
            <a:pPr marL="0" indent="0">
              <a:buNone/>
            </a:pPr>
            <a:r>
              <a:rPr lang="en-US" sz="2800" dirty="0">
                <a:solidFill>
                  <a:srgbClr val="FFFFFF"/>
                </a:solidFill>
              </a:rPr>
              <a:t>Best Done using the format above commenting on each section with reasons</a:t>
            </a:r>
          </a:p>
        </p:txBody>
      </p:sp>
    </p:spTree>
    <p:extLst>
      <p:ext uri="{BB962C8B-B14F-4D97-AF65-F5344CB8AC3E}">
        <p14:creationId xmlns:p14="http://schemas.microsoft.com/office/powerpoint/2010/main" val="205038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AD180-5D6F-8050-963B-8C89A8D8EB91}"/>
              </a:ext>
            </a:extLst>
          </p:cNvPr>
          <p:cNvSpPr>
            <a:spLocks noGrp="1"/>
          </p:cNvSpPr>
          <p:nvPr>
            <p:ph type="title"/>
          </p:nvPr>
        </p:nvSpPr>
        <p:spPr/>
        <p:txBody>
          <a:bodyPr/>
          <a:lstStyle/>
          <a:p>
            <a:r>
              <a:rPr lang="en-US" dirty="0"/>
              <a:t>THE ICCP</a:t>
            </a:r>
          </a:p>
        </p:txBody>
      </p:sp>
      <p:sp>
        <p:nvSpPr>
          <p:cNvPr id="3" name="Content Placeholder 2">
            <a:extLst>
              <a:ext uri="{FF2B5EF4-FFF2-40B4-BE49-F238E27FC236}">
                <a16:creationId xmlns:a16="http://schemas.microsoft.com/office/drawing/2014/main" id="{09B5A472-B690-1380-583E-949A6D7F697A}"/>
              </a:ext>
            </a:extLst>
          </p:cNvPr>
          <p:cNvSpPr>
            <a:spLocks noGrp="1"/>
          </p:cNvSpPr>
          <p:nvPr>
            <p:ph idx="1"/>
          </p:nvPr>
        </p:nvSpPr>
        <p:spPr/>
        <p:txBody>
          <a:bodyPr vert="horz" lIns="91440" tIns="45720" rIns="91440" bIns="45720" rtlCol="0" anchor="t">
            <a:normAutofit/>
          </a:bodyPr>
          <a:lstStyle/>
          <a:p>
            <a:r>
              <a:rPr lang="en-US" sz="3200">
                <a:latin typeface="Calibri"/>
                <a:cs typeface="Calibri"/>
              </a:rPr>
              <a:t>16-18 Finch Road, Douglas</a:t>
            </a:r>
            <a:br>
              <a:rPr lang="en-US" sz="3200" dirty="0">
                <a:latin typeface="Calibri"/>
                <a:cs typeface="Calibri"/>
              </a:rPr>
            </a:br>
            <a:r>
              <a:rPr lang="en-US" sz="3200" dirty="0">
                <a:latin typeface="Calibri"/>
                <a:cs typeface="Calibri"/>
              </a:rPr>
              <a:t> Isle of Man</a:t>
            </a:r>
            <a:br>
              <a:rPr lang="en-US" sz="3200" dirty="0">
                <a:latin typeface="Calibri"/>
                <a:cs typeface="Calibri"/>
              </a:rPr>
            </a:br>
            <a:r>
              <a:rPr lang="en-US" sz="3200" dirty="0">
                <a:latin typeface="Calibri"/>
                <a:cs typeface="Calibri"/>
              </a:rPr>
              <a:t> IM1 2PT</a:t>
            </a:r>
            <a:endParaRPr lang="en-US" dirty="0"/>
          </a:p>
          <a:p>
            <a:r>
              <a:rPr lang="en-US" sz="3200" dirty="0">
                <a:latin typeface="Calibri"/>
                <a:cs typeface="Calibri"/>
              </a:rPr>
              <a:t>For a  </a:t>
            </a:r>
            <a:r>
              <a:rPr lang="en-US" sz="3200" err="1">
                <a:latin typeface="Calibri"/>
                <a:cs typeface="Calibri"/>
              </a:rPr>
              <a:t>Recognised</a:t>
            </a:r>
            <a:r>
              <a:rPr lang="en-US" sz="3200">
                <a:latin typeface="Calibri"/>
                <a:cs typeface="Calibri"/>
              </a:rPr>
              <a:t> Professional Claims Qualification</a:t>
            </a:r>
            <a:endParaRPr lang="en-US" dirty="0"/>
          </a:p>
          <a:p>
            <a:r>
              <a:rPr lang="en-US" sz="3200">
                <a:latin typeface="Calibri"/>
                <a:cs typeface="Calibri"/>
              </a:rPr>
              <a:t>See Brochure for more details</a:t>
            </a:r>
            <a:endParaRPr lang="en-US" sz="3200" dirty="0">
              <a:latin typeface="Calibri"/>
              <a:cs typeface="Calibri"/>
            </a:endParaRPr>
          </a:p>
          <a:p>
            <a:endParaRPr lang="en-US" dirty="0"/>
          </a:p>
        </p:txBody>
      </p:sp>
    </p:spTree>
    <p:extLst>
      <p:ext uri="{BB962C8B-B14F-4D97-AF65-F5344CB8AC3E}">
        <p14:creationId xmlns:p14="http://schemas.microsoft.com/office/powerpoint/2010/main" val="36316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79D2D73E-B42D-0B39-8136-4A25DAFD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5999" y="361238"/>
            <a:ext cx="5067299" cy="1004945"/>
          </a:xfrm>
        </p:spPr>
        <p:txBody>
          <a:bodyPr vert="horz" lIns="91440" tIns="45720" rIns="91440" bIns="45720" rtlCol="0" anchor="ctr">
            <a:normAutofit/>
          </a:bodyPr>
          <a:lstStyle/>
          <a:p>
            <a:pPr>
              <a:lnSpc>
                <a:spcPct val="90000"/>
              </a:lnSpc>
            </a:pPr>
            <a:r>
              <a:rPr lang="en-US" sz="4800" dirty="0"/>
              <a:t>Basics</a:t>
            </a:r>
          </a:p>
        </p:txBody>
      </p:sp>
      <p:sp>
        <p:nvSpPr>
          <p:cNvPr id="3" name="Subtitle 2"/>
          <p:cNvSpPr>
            <a:spLocks noGrp="1"/>
          </p:cNvSpPr>
          <p:nvPr>
            <p:ph type="subTitle" idx="1"/>
          </p:nvPr>
        </p:nvSpPr>
        <p:spPr>
          <a:xfrm>
            <a:off x="3795623" y="1486020"/>
            <a:ext cx="7367677" cy="4487772"/>
          </a:xfrm>
        </p:spPr>
        <p:txBody>
          <a:bodyPr vert="horz" lIns="91440" tIns="45720" rIns="91440" bIns="45720" rtlCol="0" anchor="t">
            <a:noAutofit/>
          </a:bodyPr>
          <a:lstStyle/>
          <a:p>
            <a:pPr indent="-228600">
              <a:lnSpc>
                <a:spcPct val="110000"/>
              </a:lnSpc>
            </a:pPr>
            <a:r>
              <a:rPr lang="en-US" sz="2800" dirty="0"/>
              <a:t>• A claim is an assertion of a party’s right under the terms of a contract or at law.</a:t>
            </a:r>
          </a:p>
          <a:p>
            <a:pPr indent="-228600">
              <a:lnSpc>
                <a:spcPct val="110000"/>
              </a:lnSpc>
            </a:pPr>
            <a:r>
              <a:rPr lang="en-US" sz="2800" dirty="0"/>
              <a:t>•The objective of a claim is to demonstrate that the claimant has entitlement to compensation and to demonstrate the amount of compensation.</a:t>
            </a:r>
          </a:p>
          <a:p>
            <a:pPr indent="-228600">
              <a:lnSpc>
                <a:spcPct val="110000"/>
              </a:lnSpc>
            </a:pPr>
            <a:r>
              <a:rPr lang="en-US" sz="2800" dirty="0"/>
              <a:t>•The objective of a response document is to set out the findings of the determination of the claim.</a:t>
            </a:r>
          </a:p>
          <a:p>
            <a:pPr indent="-228600">
              <a:lnSpc>
                <a:spcPct val="110000"/>
              </a:lnSpc>
            </a:pPr>
            <a:endParaRPr lang="en-US" sz="1700"/>
          </a:p>
        </p:txBody>
      </p:sp>
      <p:pic>
        <p:nvPicPr>
          <p:cNvPr id="4" name="Picture 3" descr="A stadium with rows of seats&#10;&#10;Description automatically generated">
            <a:extLst>
              <a:ext uri="{FF2B5EF4-FFF2-40B4-BE49-F238E27FC236}">
                <a16:creationId xmlns:a16="http://schemas.microsoft.com/office/drawing/2014/main" id="{2684A5D7-E196-AED1-A447-E39725450AFB}"/>
              </a:ext>
            </a:extLst>
          </p:cNvPr>
          <p:cNvPicPr>
            <a:picLocks noChangeAspect="1"/>
          </p:cNvPicPr>
          <p:nvPr/>
        </p:nvPicPr>
        <p:blipFill rotWithShape="1">
          <a:blip r:embed="rId2"/>
          <a:srcRect r="-3" b="3275"/>
          <a:stretch/>
        </p:blipFill>
        <p:spPr>
          <a:xfrm>
            <a:off x="-2380" y="-17766"/>
            <a:ext cx="6394567" cy="3479045"/>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Tree>
    <p:extLst>
      <p:ext uri="{BB962C8B-B14F-4D97-AF65-F5344CB8AC3E}">
        <p14:creationId xmlns:p14="http://schemas.microsoft.com/office/powerpoint/2010/main" val="65043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79D2D73E-B42D-0B39-8136-4A25DAFD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5999" y="361238"/>
            <a:ext cx="5067299" cy="1004945"/>
          </a:xfrm>
        </p:spPr>
        <p:txBody>
          <a:bodyPr vert="horz" lIns="91440" tIns="45720" rIns="91440" bIns="45720" rtlCol="0" anchor="ctr">
            <a:normAutofit/>
          </a:bodyPr>
          <a:lstStyle/>
          <a:p>
            <a:pPr>
              <a:lnSpc>
                <a:spcPct val="90000"/>
              </a:lnSpc>
            </a:pPr>
            <a:r>
              <a:rPr lang="en-US" sz="4800" dirty="0"/>
              <a:t>Basics</a:t>
            </a:r>
          </a:p>
        </p:txBody>
      </p:sp>
      <p:pic>
        <p:nvPicPr>
          <p:cNvPr id="4" name="Picture 3" descr="A stadium with rows of seats&#10;&#10;Description automatically generated">
            <a:extLst>
              <a:ext uri="{FF2B5EF4-FFF2-40B4-BE49-F238E27FC236}">
                <a16:creationId xmlns:a16="http://schemas.microsoft.com/office/drawing/2014/main" id="{2684A5D7-E196-AED1-A447-E39725450AFB}"/>
              </a:ext>
            </a:extLst>
          </p:cNvPr>
          <p:cNvPicPr>
            <a:picLocks noChangeAspect="1"/>
          </p:cNvPicPr>
          <p:nvPr/>
        </p:nvPicPr>
        <p:blipFill rotWithShape="1">
          <a:blip r:embed="rId2"/>
          <a:srcRect r="-3" b="3275"/>
          <a:stretch/>
        </p:blipFill>
        <p:spPr>
          <a:xfrm>
            <a:off x="-2380" y="-17766"/>
            <a:ext cx="6394567" cy="3479045"/>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6" name="Subtitle 5">
            <a:extLst>
              <a:ext uri="{FF2B5EF4-FFF2-40B4-BE49-F238E27FC236}">
                <a16:creationId xmlns:a16="http://schemas.microsoft.com/office/drawing/2014/main" id="{3D5736BB-48A1-8CB4-CE48-6F1F1FB33166}"/>
              </a:ext>
            </a:extLst>
          </p:cNvPr>
          <p:cNvSpPr>
            <a:spLocks noGrp="1"/>
          </p:cNvSpPr>
          <p:nvPr>
            <p:ph type="subTitle" idx="1"/>
          </p:nvPr>
        </p:nvSpPr>
        <p:spPr>
          <a:xfrm>
            <a:off x="3784122" y="1708747"/>
            <a:ext cx="7516481" cy="4141635"/>
          </a:xfrm>
        </p:spPr>
        <p:txBody>
          <a:bodyPr vert="horz" lIns="91440" tIns="45720" rIns="91440" bIns="45720" rtlCol="0" anchor="t">
            <a:normAutofit/>
          </a:bodyPr>
          <a:lstStyle/>
          <a:p>
            <a:r>
              <a:rPr lang="en-US" sz="2800" dirty="0">
                <a:latin typeface="Arial"/>
                <a:cs typeface="Arial"/>
              </a:rPr>
              <a:t>•</a:t>
            </a:r>
            <a:r>
              <a:rPr lang="en-US" sz="2800" dirty="0">
                <a:latin typeface="Neue Haas Grotesk Text Pro"/>
                <a:cs typeface="Calibri"/>
              </a:rPr>
              <a:t>If a risk event occurs that is the responsibility of the Employer, then the</a:t>
            </a:r>
            <a:endParaRPr lang="en-US" sz="2800">
              <a:latin typeface="Neue Haas Grotesk Text Pro"/>
            </a:endParaRPr>
          </a:p>
          <a:p>
            <a:r>
              <a:rPr lang="en-US" sz="2800" dirty="0">
                <a:latin typeface="Neue Haas Grotesk Text Pro"/>
                <a:cs typeface="Arial"/>
              </a:rPr>
              <a:t>•</a:t>
            </a:r>
            <a:r>
              <a:rPr lang="en-US" sz="2800" dirty="0">
                <a:latin typeface="Neue Haas Grotesk Text Pro"/>
                <a:cs typeface="Calibri"/>
              </a:rPr>
              <a:t>Contract provides that the Contractor should be compensated.</a:t>
            </a:r>
            <a:endParaRPr lang="en-US" sz="2800">
              <a:latin typeface="Neue Haas Grotesk Text Pro"/>
            </a:endParaRPr>
          </a:p>
          <a:p>
            <a:r>
              <a:rPr lang="en-US" sz="2800" dirty="0">
                <a:latin typeface="Neue Haas Grotesk Text Pro"/>
                <a:cs typeface="Arial"/>
              </a:rPr>
              <a:t>•</a:t>
            </a:r>
            <a:r>
              <a:rPr lang="en-US" sz="2800" dirty="0">
                <a:latin typeface="Neue Haas Grotesk Text Pro"/>
                <a:cs typeface="Calibri"/>
              </a:rPr>
              <a:t>In order to be compensated for a risk event, the Contractor is obliged to submit a claim</a:t>
            </a:r>
            <a:endParaRPr lang="en-US" sz="2800" dirty="0">
              <a:latin typeface="Neue Haas Grotesk Text Pro"/>
            </a:endParaRPr>
          </a:p>
          <a:p>
            <a:endParaRPr lang="en-US" dirty="0"/>
          </a:p>
        </p:txBody>
      </p:sp>
    </p:spTree>
    <p:extLst>
      <p:ext uri="{BB962C8B-B14F-4D97-AF65-F5344CB8AC3E}">
        <p14:creationId xmlns:p14="http://schemas.microsoft.com/office/powerpoint/2010/main" val="316436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CE8706-C904-73E3-C523-33027F7D3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ll building under construction&#10;&#10;Description automatically generated">
            <a:extLst>
              <a:ext uri="{FF2B5EF4-FFF2-40B4-BE49-F238E27FC236}">
                <a16:creationId xmlns:a16="http://schemas.microsoft.com/office/drawing/2014/main" id="{31DB3EE1-D3DD-4431-E951-B221BA705BC0}"/>
              </a:ext>
            </a:extLst>
          </p:cNvPr>
          <p:cNvPicPr>
            <a:picLocks noChangeAspect="1"/>
          </p:cNvPicPr>
          <p:nvPr/>
        </p:nvPicPr>
        <p:blipFill rotWithShape="1">
          <a:blip r:embed="rId2">
            <a:alphaModFix amt="60000"/>
          </a:blip>
          <a:srcRect t="24537" b="33276"/>
          <a:stretch/>
        </p:blipFill>
        <p:spPr>
          <a:xfrm>
            <a:off x="20" y="10"/>
            <a:ext cx="12191980" cy="6857989"/>
          </a:xfrm>
          <a:prstGeom prst="rect">
            <a:avLst/>
          </a:prstGeom>
        </p:spPr>
      </p:pic>
      <p:sp>
        <p:nvSpPr>
          <p:cNvPr id="2" name="Title 1">
            <a:extLst>
              <a:ext uri="{FF2B5EF4-FFF2-40B4-BE49-F238E27FC236}">
                <a16:creationId xmlns:a16="http://schemas.microsoft.com/office/drawing/2014/main" id="{9E66706E-2567-6DD6-F044-8EE94CA530DA}"/>
              </a:ext>
            </a:extLst>
          </p:cNvPr>
          <p:cNvSpPr>
            <a:spLocks noGrp="1"/>
          </p:cNvSpPr>
          <p:nvPr>
            <p:ph type="title"/>
          </p:nvPr>
        </p:nvSpPr>
        <p:spPr>
          <a:xfrm>
            <a:off x="1066800" y="1143000"/>
            <a:ext cx="5345502" cy="1257300"/>
          </a:xfrm>
        </p:spPr>
        <p:txBody>
          <a:bodyPr anchor="ctr">
            <a:normAutofit/>
          </a:bodyPr>
          <a:lstStyle/>
          <a:p>
            <a:r>
              <a:rPr lang="en-US" sz="4100" dirty="0">
                <a:solidFill>
                  <a:srgbClr val="FFFFFF"/>
                </a:solidFill>
              </a:rPr>
              <a:t>WHAT DO YOU CLAIM</a:t>
            </a:r>
          </a:p>
        </p:txBody>
      </p:sp>
      <p:sp>
        <p:nvSpPr>
          <p:cNvPr id="3" name="Content Placeholder 2">
            <a:extLst>
              <a:ext uri="{FF2B5EF4-FFF2-40B4-BE49-F238E27FC236}">
                <a16:creationId xmlns:a16="http://schemas.microsoft.com/office/drawing/2014/main" id="{A473CED6-F07D-4A5F-31CC-F88D798AC44F}"/>
              </a:ext>
            </a:extLst>
          </p:cNvPr>
          <p:cNvSpPr>
            <a:spLocks noGrp="1"/>
          </p:cNvSpPr>
          <p:nvPr>
            <p:ph idx="1"/>
          </p:nvPr>
        </p:nvSpPr>
        <p:spPr>
          <a:xfrm>
            <a:off x="1066798" y="2648444"/>
            <a:ext cx="5029202" cy="3066555"/>
          </a:xfrm>
        </p:spPr>
        <p:txBody>
          <a:bodyPr vert="horz" lIns="91440" tIns="45720" rIns="91440" bIns="45720" rtlCol="0" anchor="t">
            <a:normAutofit/>
          </a:bodyPr>
          <a:lstStyle/>
          <a:p>
            <a:r>
              <a:rPr lang="en-US" sz="2800" dirty="0">
                <a:solidFill>
                  <a:srgbClr val="FFFFFF"/>
                </a:solidFill>
                <a:latin typeface="Neue Haas Grotesk Text Pro"/>
                <a:cs typeface="Calibri"/>
              </a:rPr>
              <a:t>Extra Payment</a:t>
            </a:r>
            <a:endParaRPr lang="en-US" sz="2800" dirty="0">
              <a:solidFill>
                <a:srgbClr val="FFFFFF"/>
              </a:solidFill>
              <a:latin typeface="Neue Haas Grotesk Text Pro"/>
            </a:endParaRPr>
          </a:p>
          <a:p>
            <a:r>
              <a:rPr lang="en-US" sz="2800" dirty="0">
                <a:solidFill>
                  <a:srgbClr val="FFFFFF"/>
                </a:solidFill>
                <a:latin typeface="Neue Haas Grotesk Text Pro"/>
                <a:cs typeface="Calibri"/>
              </a:rPr>
              <a:t>Extension of Time</a:t>
            </a:r>
            <a:endParaRPr lang="en-US" sz="2800" dirty="0">
              <a:solidFill>
                <a:srgbClr val="FFFFFF"/>
              </a:solidFill>
              <a:latin typeface="Neue Haas Grotesk Text Pro"/>
            </a:endParaRPr>
          </a:p>
          <a:p>
            <a:r>
              <a:rPr lang="en-US" sz="2800" dirty="0">
                <a:solidFill>
                  <a:srgbClr val="FFFFFF"/>
                </a:solidFill>
                <a:latin typeface="Neue Haas Grotesk Text Pro"/>
                <a:cs typeface="Calibri"/>
              </a:rPr>
              <a:t>Both Time and Payment</a:t>
            </a:r>
            <a:endParaRPr lang="en-US" sz="2800" dirty="0">
              <a:solidFill>
                <a:srgbClr val="FFFFFF"/>
              </a:solidFill>
              <a:latin typeface="Neue Haas Grotesk Text Pro"/>
            </a:endParaRPr>
          </a:p>
          <a:p>
            <a:endParaRPr lang="en-US">
              <a:solidFill>
                <a:srgbClr val="FFFFFF"/>
              </a:solidFill>
            </a:endParaRPr>
          </a:p>
        </p:txBody>
      </p:sp>
    </p:spTree>
    <p:extLst>
      <p:ext uri="{BB962C8B-B14F-4D97-AF65-F5344CB8AC3E}">
        <p14:creationId xmlns:p14="http://schemas.microsoft.com/office/powerpoint/2010/main" val="278030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CE8706-C904-73E3-C523-33027F7D3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ll building under construction&#10;&#10;Description automatically generated">
            <a:extLst>
              <a:ext uri="{FF2B5EF4-FFF2-40B4-BE49-F238E27FC236}">
                <a16:creationId xmlns:a16="http://schemas.microsoft.com/office/drawing/2014/main" id="{31DB3EE1-D3DD-4431-E951-B221BA705BC0}"/>
              </a:ext>
            </a:extLst>
          </p:cNvPr>
          <p:cNvPicPr>
            <a:picLocks noChangeAspect="1"/>
          </p:cNvPicPr>
          <p:nvPr/>
        </p:nvPicPr>
        <p:blipFill rotWithShape="1">
          <a:blip r:embed="rId2">
            <a:alphaModFix amt="60000"/>
          </a:blip>
          <a:srcRect t="24537" b="33276"/>
          <a:stretch/>
        </p:blipFill>
        <p:spPr>
          <a:xfrm>
            <a:off x="20" y="10"/>
            <a:ext cx="12191980" cy="6857989"/>
          </a:xfrm>
          <a:prstGeom prst="rect">
            <a:avLst/>
          </a:prstGeom>
        </p:spPr>
      </p:pic>
      <p:sp>
        <p:nvSpPr>
          <p:cNvPr id="2" name="Title 1">
            <a:extLst>
              <a:ext uri="{FF2B5EF4-FFF2-40B4-BE49-F238E27FC236}">
                <a16:creationId xmlns:a16="http://schemas.microsoft.com/office/drawing/2014/main" id="{9E66706E-2567-6DD6-F044-8EE94CA530DA}"/>
              </a:ext>
            </a:extLst>
          </p:cNvPr>
          <p:cNvSpPr>
            <a:spLocks noGrp="1"/>
          </p:cNvSpPr>
          <p:nvPr>
            <p:ph type="title"/>
          </p:nvPr>
        </p:nvSpPr>
        <p:spPr>
          <a:xfrm>
            <a:off x="1066800" y="1143000"/>
            <a:ext cx="10550104" cy="1257300"/>
          </a:xfrm>
        </p:spPr>
        <p:txBody>
          <a:bodyPr anchor="ctr">
            <a:normAutofit/>
          </a:bodyPr>
          <a:lstStyle/>
          <a:p>
            <a:r>
              <a:rPr lang="en-US" sz="4100" dirty="0">
                <a:solidFill>
                  <a:srgbClr val="FFFFFF"/>
                </a:solidFill>
              </a:rPr>
              <a:t>ELEMENTS OF A PROFESSIONAL CLAIM</a:t>
            </a:r>
          </a:p>
        </p:txBody>
      </p:sp>
      <p:sp>
        <p:nvSpPr>
          <p:cNvPr id="3" name="Content Placeholder 2">
            <a:extLst>
              <a:ext uri="{FF2B5EF4-FFF2-40B4-BE49-F238E27FC236}">
                <a16:creationId xmlns:a16="http://schemas.microsoft.com/office/drawing/2014/main" id="{A473CED6-F07D-4A5F-31CC-F88D798AC44F}"/>
              </a:ext>
            </a:extLst>
          </p:cNvPr>
          <p:cNvSpPr>
            <a:spLocks noGrp="1"/>
          </p:cNvSpPr>
          <p:nvPr>
            <p:ph idx="1"/>
          </p:nvPr>
        </p:nvSpPr>
        <p:spPr>
          <a:xfrm>
            <a:off x="1066798" y="2648444"/>
            <a:ext cx="5029202" cy="3066555"/>
          </a:xfrm>
        </p:spPr>
        <p:txBody>
          <a:bodyPr vert="horz" lIns="91440" tIns="45720" rIns="91440" bIns="45720" rtlCol="0" anchor="t">
            <a:normAutofit/>
          </a:bodyPr>
          <a:lstStyle/>
          <a:p>
            <a:pPr>
              <a:buFont typeface="Wingdings" panose="020B0604020202020204" pitchFamily="34" charset="0"/>
              <a:buChar char="§"/>
            </a:pPr>
            <a:r>
              <a:rPr lang="en-US" sz="2800" dirty="0">
                <a:solidFill>
                  <a:srgbClr val="FFFFFF"/>
                </a:solidFill>
                <a:latin typeface="Neue Haas Grotesk Text Pro"/>
                <a:cs typeface="Calibri"/>
              </a:rPr>
              <a:t>Cause</a:t>
            </a:r>
            <a:endParaRPr lang="en-US" sz="2800" dirty="0">
              <a:solidFill>
                <a:srgbClr val="FFFFFF"/>
              </a:solidFill>
              <a:latin typeface="Neue Haas Grotesk Text Pro"/>
            </a:endParaRPr>
          </a:p>
          <a:p>
            <a:pPr>
              <a:buFont typeface="Wingdings" panose="020B0604020202020204" pitchFamily="34" charset="0"/>
              <a:buChar char="§"/>
            </a:pPr>
            <a:r>
              <a:rPr lang="en-US" sz="2800" dirty="0">
                <a:solidFill>
                  <a:srgbClr val="FFFFFF"/>
                </a:solidFill>
                <a:latin typeface="Neue Haas Grotesk Text Pro"/>
                <a:cs typeface="Calibri"/>
              </a:rPr>
              <a:t>Effect</a:t>
            </a:r>
            <a:endParaRPr lang="en-US" sz="2800" dirty="0">
              <a:solidFill>
                <a:srgbClr val="FFFFFF"/>
              </a:solidFill>
              <a:latin typeface="Neue Haas Grotesk Text Pro"/>
            </a:endParaRPr>
          </a:p>
          <a:p>
            <a:pPr>
              <a:buFont typeface="Wingdings" panose="020B0604020202020204" pitchFamily="34" charset="0"/>
              <a:buChar char="§"/>
            </a:pPr>
            <a:r>
              <a:rPr lang="en-US" sz="2800" dirty="0">
                <a:solidFill>
                  <a:srgbClr val="FFFFFF"/>
                </a:solidFill>
                <a:latin typeface="Neue Haas Grotesk Text Pro"/>
                <a:cs typeface="Calibri"/>
              </a:rPr>
              <a:t>Entitlement</a:t>
            </a:r>
            <a:endParaRPr lang="en-US" sz="2800" dirty="0">
              <a:solidFill>
                <a:srgbClr val="FFFFFF"/>
              </a:solidFill>
              <a:latin typeface="Neue Haas Grotesk Text Pro"/>
            </a:endParaRPr>
          </a:p>
          <a:p>
            <a:pPr>
              <a:buFont typeface="Wingdings" panose="020B0604020202020204" pitchFamily="34" charset="0"/>
              <a:buChar char="§"/>
            </a:pPr>
            <a:r>
              <a:rPr lang="en-US" sz="2800" dirty="0">
                <a:solidFill>
                  <a:srgbClr val="FFFFFF"/>
                </a:solidFill>
                <a:cs typeface="Calibri"/>
              </a:rPr>
              <a:t>Substantiation</a:t>
            </a:r>
          </a:p>
          <a:p>
            <a:pPr>
              <a:buFont typeface="Wingdings" panose="020B0604020202020204" pitchFamily="34" charset="0"/>
              <a:buChar char="§"/>
            </a:pPr>
            <a:endParaRPr lang="en-US" sz="2800" dirty="0">
              <a:solidFill>
                <a:srgbClr val="FFFFFF"/>
              </a:solidFill>
              <a:cs typeface="Calibri"/>
            </a:endParaRPr>
          </a:p>
          <a:p>
            <a:pPr>
              <a:buFont typeface="Wingdings"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369061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CE8706-C904-73E3-C523-33027F7D3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ll building under construction&#10;&#10;Description automatically generated">
            <a:extLst>
              <a:ext uri="{FF2B5EF4-FFF2-40B4-BE49-F238E27FC236}">
                <a16:creationId xmlns:a16="http://schemas.microsoft.com/office/drawing/2014/main" id="{31DB3EE1-D3DD-4431-E951-B221BA705BC0}"/>
              </a:ext>
            </a:extLst>
          </p:cNvPr>
          <p:cNvPicPr>
            <a:picLocks noChangeAspect="1"/>
          </p:cNvPicPr>
          <p:nvPr/>
        </p:nvPicPr>
        <p:blipFill rotWithShape="1">
          <a:blip r:embed="rId2">
            <a:alphaModFix amt="60000"/>
          </a:blip>
          <a:srcRect t="24537" b="33276"/>
          <a:stretch/>
        </p:blipFill>
        <p:spPr>
          <a:xfrm>
            <a:off x="20" y="10"/>
            <a:ext cx="12191980" cy="6857989"/>
          </a:xfrm>
          <a:prstGeom prst="rect">
            <a:avLst/>
          </a:prstGeom>
        </p:spPr>
      </p:pic>
      <p:sp>
        <p:nvSpPr>
          <p:cNvPr id="2" name="Title 1">
            <a:extLst>
              <a:ext uri="{FF2B5EF4-FFF2-40B4-BE49-F238E27FC236}">
                <a16:creationId xmlns:a16="http://schemas.microsoft.com/office/drawing/2014/main" id="{9E66706E-2567-6DD6-F044-8EE94CA530DA}"/>
              </a:ext>
            </a:extLst>
          </p:cNvPr>
          <p:cNvSpPr>
            <a:spLocks noGrp="1"/>
          </p:cNvSpPr>
          <p:nvPr>
            <p:ph type="title"/>
          </p:nvPr>
        </p:nvSpPr>
        <p:spPr>
          <a:xfrm>
            <a:off x="1066800" y="165340"/>
            <a:ext cx="10550104" cy="940999"/>
          </a:xfrm>
        </p:spPr>
        <p:txBody>
          <a:bodyPr anchor="ctr">
            <a:normAutofit/>
          </a:bodyPr>
          <a:lstStyle/>
          <a:p>
            <a:r>
              <a:rPr lang="en-US" sz="4100" dirty="0">
                <a:solidFill>
                  <a:srgbClr val="FFFFFF"/>
                </a:solidFill>
              </a:rPr>
              <a:t>Causes (the cause is what happened)</a:t>
            </a:r>
          </a:p>
        </p:txBody>
      </p:sp>
      <p:sp>
        <p:nvSpPr>
          <p:cNvPr id="3" name="Content Placeholder 2">
            <a:extLst>
              <a:ext uri="{FF2B5EF4-FFF2-40B4-BE49-F238E27FC236}">
                <a16:creationId xmlns:a16="http://schemas.microsoft.com/office/drawing/2014/main" id="{A473CED6-F07D-4A5F-31CC-F88D798AC44F}"/>
              </a:ext>
            </a:extLst>
          </p:cNvPr>
          <p:cNvSpPr>
            <a:spLocks noGrp="1"/>
          </p:cNvSpPr>
          <p:nvPr>
            <p:ph idx="1"/>
          </p:nvPr>
        </p:nvSpPr>
        <p:spPr>
          <a:xfrm>
            <a:off x="1066798" y="1196331"/>
            <a:ext cx="10449466" cy="5424441"/>
          </a:xfrm>
        </p:spPr>
        <p:txBody>
          <a:bodyPr vert="horz" lIns="91440" tIns="45720" rIns="91440" bIns="45720" rtlCol="0" anchor="t">
            <a:normAutofit/>
          </a:bodyPr>
          <a:lstStyle/>
          <a:p>
            <a:pPr marL="0" indent="0">
              <a:buNone/>
            </a:pPr>
            <a:r>
              <a:rPr lang="en-US" sz="2800" dirty="0">
                <a:solidFill>
                  <a:srgbClr val="FFFFFF"/>
                </a:solidFill>
                <a:latin typeface="Neue Haas Grotesk Text Pro"/>
                <a:cs typeface="Calibri"/>
              </a:rPr>
              <a:t>The cause dictates the type of claim or claims arising from the event. It could be;</a:t>
            </a:r>
            <a:endParaRPr lang="en-US" dirty="0"/>
          </a:p>
          <a:p>
            <a:pPr>
              <a:buFont typeface="Wingdings" panose="020B0604020202020204" pitchFamily="34" charset="0"/>
              <a:buChar char="§"/>
            </a:pPr>
            <a:r>
              <a:rPr lang="en-US" sz="2800" dirty="0">
                <a:solidFill>
                  <a:srgbClr val="FFFFFF"/>
                </a:solidFill>
                <a:latin typeface="Neue Haas Grotesk Text Pro"/>
                <a:cs typeface="Calibri"/>
              </a:rPr>
              <a:t>Late or restricted access to the site </a:t>
            </a:r>
          </a:p>
          <a:p>
            <a:pPr>
              <a:buFont typeface="Wingdings" panose="020B0604020202020204" pitchFamily="34" charset="0"/>
              <a:buChar char="§"/>
            </a:pPr>
            <a:r>
              <a:rPr lang="en-US" sz="2800" dirty="0">
                <a:solidFill>
                  <a:srgbClr val="FFFFFF"/>
                </a:solidFill>
                <a:latin typeface="Neue Haas Grotesk Text Pro"/>
                <a:cs typeface="Calibri"/>
              </a:rPr>
              <a:t>Instruction to carry out additional work</a:t>
            </a:r>
          </a:p>
          <a:p>
            <a:pPr>
              <a:buFont typeface="Wingdings" panose="020B0604020202020204" pitchFamily="34" charset="0"/>
              <a:buChar char="§"/>
            </a:pPr>
            <a:r>
              <a:rPr lang="en-US" sz="2800" dirty="0">
                <a:solidFill>
                  <a:srgbClr val="FFFFFF"/>
                </a:solidFill>
                <a:latin typeface="Neue Haas Grotesk Text Pro"/>
                <a:cs typeface="Calibri"/>
              </a:rPr>
              <a:t>Late drawings, instructions or information</a:t>
            </a:r>
          </a:p>
          <a:p>
            <a:pPr>
              <a:buFont typeface="Wingdings" panose="020B0604020202020204" pitchFamily="34" charset="0"/>
              <a:buChar char="§"/>
            </a:pPr>
            <a:r>
              <a:rPr lang="en-US" sz="2800" dirty="0">
                <a:solidFill>
                  <a:srgbClr val="FFFFFF"/>
                </a:solidFill>
                <a:latin typeface="Neue Haas Grotesk Text Pro"/>
                <a:cs typeface="Calibri"/>
              </a:rPr>
              <a:t> Exceptionally adverse climatic conditions</a:t>
            </a:r>
          </a:p>
          <a:p>
            <a:pPr>
              <a:lnSpc>
                <a:spcPct val="100000"/>
              </a:lnSpc>
              <a:buFont typeface="Wingdings" panose="020B0604020202020204" pitchFamily="34" charset="0"/>
              <a:buChar char="§"/>
            </a:pPr>
            <a:r>
              <a:rPr lang="en-US" sz="2800" dirty="0">
                <a:solidFill>
                  <a:srgbClr val="FFFFFF"/>
                </a:solidFill>
                <a:latin typeface="Neue Haas Grotesk Text Pro"/>
                <a:cs typeface="Calibri"/>
              </a:rPr>
              <a:t>Instruction to suspend the work </a:t>
            </a:r>
          </a:p>
          <a:p>
            <a:pPr>
              <a:lnSpc>
                <a:spcPct val="100000"/>
              </a:lnSpc>
              <a:buFont typeface="Wingdings" panose="020B0604020202020204" pitchFamily="34" charset="0"/>
              <a:buChar char="§"/>
            </a:pPr>
            <a:r>
              <a:rPr lang="en-US" sz="2800" dirty="0">
                <a:solidFill>
                  <a:srgbClr val="FFFFFF"/>
                </a:solidFill>
                <a:latin typeface="Neue Haas Grotesk Text Pro"/>
                <a:cs typeface="Calibri"/>
              </a:rPr>
              <a:t>Instruction to accelerate the work</a:t>
            </a:r>
            <a:endParaRPr lang="en-US" dirty="0"/>
          </a:p>
          <a:p>
            <a:pPr>
              <a:lnSpc>
                <a:spcPct val="100000"/>
              </a:lnSpc>
              <a:buFont typeface="Wingdings" panose="020B0604020202020204" pitchFamily="34" charset="0"/>
              <a:buChar char="§"/>
            </a:pPr>
            <a:endParaRPr lang="en-US" sz="2800" dirty="0">
              <a:solidFill>
                <a:srgbClr val="FFFFFF"/>
              </a:solidFill>
              <a:latin typeface="Neue Haas Grotesk Text Pro"/>
              <a:cs typeface="Calibri"/>
            </a:endParaRPr>
          </a:p>
          <a:p>
            <a:pPr marL="0" indent="0">
              <a:buNone/>
            </a:pPr>
            <a:endParaRPr lang="en-US" sz="2800" dirty="0">
              <a:solidFill>
                <a:srgbClr val="FFFFFF"/>
              </a:solidFill>
              <a:cs typeface="Calibri"/>
            </a:endParaRPr>
          </a:p>
          <a:p>
            <a:pPr>
              <a:buFont typeface="Wingdings" panose="020B0604020202020204" pitchFamily="34" charset="0"/>
              <a:buChar char="§"/>
            </a:pPr>
            <a:endParaRPr lang="en-US" sz="2800" dirty="0">
              <a:solidFill>
                <a:srgbClr val="FFFFFF"/>
              </a:solidFill>
              <a:cs typeface="Calibri"/>
            </a:endParaRPr>
          </a:p>
          <a:p>
            <a:pPr>
              <a:buFont typeface="Wingdings" panose="020B0604020202020204" pitchFamily="34" charset="0"/>
              <a:buChar char="§"/>
            </a:pPr>
            <a:endParaRPr lang="en-US">
              <a:solidFill>
                <a:srgbClr val="FFFFFF"/>
              </a:solidFill>
              <a:cs typeface="Calibri"/>
            </a:endParaRPr>
          </a:p>
        </p:txBody>
      </p:sp>
    </p:spTree>
    <p:extLst>
      <p:ext uri="{BB962C8B-B14F-4D97-AF65-F5344CB8AC3E}">
        <p14:creationId xmlns:p14="http://schemas.microsoft.com/office/powerpoint/2010/main" val="250964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CE8706-C904-73E3-C523-33027F7D3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ll building under construction&#10;&#10;Description automatically generated">
            <a:extLst>
              <a:ext uri="{FF2B5EF4-FFF2-40B4-BE49-F238E27FC236}">
                <a16:creationId xmlns:a16="http://schemas.microsoft.com/office/drawing/2014/main" id="{31DB3EE1-D3DD-4431-E951-B221BA705BC0}"/>
              </a:ext>
            </a:extLst>
          </p:cNvPr>
          <p:cNvPicPr>
            <a:picLocks noChangeAspect="1"/>
          </p:cNvPicPr>
          <p:nvPr/>
        </p:nvPicPr>
        <p:blipFill rotWithShape="1">
          <a:blip r:embed="rId2">
            <a:alphaModFix amt="60000"/>
          </a:blip>
          <a:srcRect t="24537" b="33276"/>
          <a:stretch/>
        </p:blipFill>
        <p:spPr>
          <a:xfrm>
            <a:off x="20" y="10"/>
            <a:ext cx="12191980" cy="6857989"/>
          </a:xfrm>
          <a:prstGeom prst="rect">
            <a:avLst/>
          </a:prstGeom>
        </p:spPr>
      </p:pic>
      <p:sp>
        <p:nvSpPr>
          <p:cNvPr id="2" name="Title 1">
            <a:extLst>
              <a:ext uri="{FF2B5EF4-FFF2-40B4-BE49-F238E27FC236}">
                <a16:creationId xmlns:a16="http://schemas.microsoft.com/office/drawing/2014/main" id="{9E66706E-2567-6DD6-F044-8EE94CA530DA}"/>
              </a:ext>
            </a:extLst>
          </p:cNvPr>
          <p:cNvSpPr>
            <a:spLocks noGrp="1"/>
          </p:cNvSpPr>
          <p:nvPr>
            <p:ph type="title"/>
          </p:nvPr>
        </p:nvSpPr>
        <p:spPr>
          <a:xfrm>
            <a:off x="1066800" y="165340"/>
            <a:ext cx="10550104" cy="940999"/>
          </a:xfrm>
        </p:spPr>
        <p:txBody>
          <a:bodyPr anchor="ctr">
            <a:normAutofit/>
          </a:bodyPr>
          <a:lstStyle/>
          <a:p>
            <a:r>
              <a:rPr lang="en-US" sz="4000" dirty="0">
                <a:solidFill>
                  <a:srgbClr val="FFFFFF"/>
                </a:solidFill>
              </a:rPr>
              <a:t>EFFECT(The consequences of the cause)</a:t>
            </a:r>
          </a:p>
        </p:txBody>
      </p:sp>
      <p:sp>
        <p:nvSpPr>
          <p:cNvPr id="3" name="Content Placeholder 2">
            <a:extLst>
              <a:ext uri="{FF2B5EF4-FFF2-40B4-BE49-F238E27FC236}">
                <a16:creationId xmlns:a16="http://schemas.microsoft.com/office/drawing/2014/main" id="{A473CED6-F07D-4A5F-31CC-F88D798AC44F}"/>
              </a:ext>
            </a:extLst>
          </p:cNvPr>
          <p:cNvSpPr>
            <a:spLocks noGrp="1"/>
          </p:cNvSpPr>
          <p:nvPr>
            <p:ph idx="1"/>
          </p:nvPr>
        </p:nvSpPr>
        <p:spPr>
          <a:xfrm>
            <a:off x="1066798" y="1196331"/>
            <a:ext cx="10449466" cy="5424441"/>
          </a:xfrm>
        </p:spPr>
        <p:txBody>
          <a:bodyPr vert="horz" lIns="91440" tIns="45720" rIns="91440" bIns="45720" rtlCol="0" anchor="t">
            <a:normAutofit/>
          </a:bodyPr>
          <a:lstStyle/>
          <a:p>
            <a:pPr marL="0" indent="0">
              <a:buNone/>
            </a:pPr>
            <a:r>
              <a:rPr lang="en-US" sz="2800" dirty="0">
                <a:solidFill>
                  <a:srgbClr val="FFFFFF"/>
                </a:solidFill>
                <a:latin typeface="Neue Haas Grotesk Text Pro"/>
                <a:cs typeface="Calibri"/>
              </a:rPr>
              <a:t>Is Time, Cost or Both</a:t>
            </a:r>
            <a:endParaRPr lang="en-US" sz="2800" dirty="0">
              <a:solidFill>
                <a:srgbClr val="FFFFFF"/>
              </a:solidFill>
              <a:cs typeface="Calibri"/>
            </a:endParaRPr>
          </a:p>
          <a:p>
            <a:pPr>
              <a:buFont typeface="Wingdings" panose="020B0604020202020204" pitchFamily="34" charset="0"/>
              <a:buChar char="§"/>
            </a:pPr>
            <a:r>
              <a:rPr lang="en-US" sz="2800" dirty="0">
                <a:solidFill>
                  <a:srgbClr val="FFFFFF"/>
                </a:solidFill>
                <a:latin typeface="Neue Haas Grotesk Text Pro"/>
                <a:cs typeface="Calibri"/>
              </a:rPr>
              <a:t>Establish the direct link between the cause and effect </a:t>
            </a:r>
          </a:p>
          <a:p>
            <a:pPr>
              <a:buFont typeface="Wingdings" panose="020B0604020202020204" pitchFamily="34" charset="0"/>
              <a:buChar char="§"/>
            </a:pPr>
            <a:r>
              <a:rPr lang="en-US" sz="2800" dirty="0">
                <a:solidFill>
                  <a:srgbClr val="FFFFFF"/>
                </a:solidFill>
                <a:latin typeface="Neue Haas Grotesk Text Pro"/>
                <a:cs typeface="Calibri"/>
              </a:rPr>
              <a:t>Which activities were affected?</a:t>
            </a:r>
            <a:endParaRPr lang="en-US" dirty="0">
              <a:solidFill>
                <a:srgbClr val="000000"/>
              </a:solidFill>
              <a:latin typeface="Neue Haas Grotesk Text Pro"/>
              <a:cs typeface="Calibri"/>
            </a:endParaRPr>
          </a:p>
          <a:p>
            <a:pPr>
              <a:buFont typeface="Wingdings" panose="020B0604020202020204" pitchFamily="34" charset="0"/>
              <a:buChar char="§"/>
            </a:pPr>
            <a:r>
              <a:rPr lang="en-US" sz="2800" dirty="0">
                <a:solidFill>
                  <a:srgbClr val="FFFFFF"/>
                </a:solidFill>
                <a:latin typeface="Neue Haas Grotesk Text Pro"/>
                <a:cs typeface="Calibri"/>
              </a:rPr>
              <a:t>Did the event introduce new activities into the </a:t>
            </a:r>
            <a:r>
              <a:rPr lang="en-US" sz="2800" dirty="0" err="1">
                <a:solidFill>
                  <a:srgbClr val="FFFFFF"/>
                </a:solidFill>
                <a:latin typeface="Neue Haas Grotesk Text Pro"/>
                <a:cs typeface="Calibri"/>
              </a:rPr>
              <a:t>programme</a:t>
            </a:r>
            <a:r>
              <a:rPr lang="en-US" sz="2800" dirty="0">
                <a:solidFill>
                  <a:srgbClr val="FFFFFF"/>
                </a:solidFill>
                <a:latin typeface="Neue Haas Grotesk Text Pro"/>
                <a:cs typeface="Calibri"/>
              </a:rPr>
              <a:t>?</a:t>
            </a:r>
            <a:endParaRPr lang="en-US" dirty="0">
              <a:solidFill>
                <a:srgbClr val="000000"/>
              </a:solidFill>
              <a:latin typeface="Neue Haas Grotesk Text Pro"/>
              <a:cs typeface="Calibri"/>
            </a:endParaRPr>
          </a:p>
          <a:p>
            <a:pPr>
              <a:buFont typeface="Wingdings" panose="020B0604020202020204" pitchFamily="34" charset="0"/>
              <a:buChar char="§"/>
            </a:pPr>
            <a:r>
              <a:rPr lang="en-US" sz="2800" dirty="0">
                <a:solidFill>
                  <a:srgbClr val="FFFFFF"/>
                </a:solidFill>
                <a:latin typeface="Neue Haas Grotesk Text Pro"/>
                <a:cs typeface="Calibri"/>
              </a:rPr>
              <a:t>When did the delay start?</a:t>
            </a:r>
            <a:endParaRPr lang="en-US" dirty="0">
              <a:solidFill>
                <a:srgbClr val="000000"/>
              </a:solidFill>
              <a:latin typeface="Neue Haas Grotesk Text Pro"/>
              <a:cs typeface="Calibri"/>
            </a:endParaRPr>
          </a:p>
          <a:p>
            <a:pPr>
              <a:buFont typeface="Wingdings" panose="020B0604020202020204" pitchFamily="34" charset="0"/>
              <a:buChar char="§"/>
            </a:pPr>
            <a:r>
              <a:rPr lang="en-US" sz="2800" dirty="0">
                <a:solidFill>
                  <a:srgbClr val="FFFFFF"/>
                </a:solidFill>
                <a:latin typeface="Neue Haas Grotesk Text Pro"/>
                <a:cs typeface="Calibri"/>
              </a:rPr>
              <a:t>When did the delay finish?</a:t>
            </a:r>
            <a:endParaRPr lang="en-US" dirty="0">
              <a:solidFill>
                <a:srgbClr val="000000"/>
              </a:solidFill>
              <a:latin typeface="Neue Haas Grotesk Text Pro"/>
              <a:cs typeface="Calibri"/>
            </a:endParaRPr>
          </a:p>
          <a:p>
            <a:pPr marL="0" indent="0">
              <a:buNone/>
            </a:pPr>
            <a:endParaRPr lang="en-US" sz="2800" dirty="0">
              <a:solidFill>
                <a:srgbClr val="FFFFFF"/>
              </a:solidFill>
              <a:latin typeface="Neue Haas Grotesk Text Pro"/>
              <a:cs typeface="Calibri"/>
            </a:endParaRPr>
          </a:p>
          <a:p>
            <a:pPr>
              <a:buFont typeface="Wingdings" panose="020B0604020202020204" pitchFamily="34" charset="0"/>
              <a:buChar char="§"/>
            </a:pPr>
            <a:endParaRPr lang="en-US" sz="2800" dirty="0">
              <a:solidFill>
                <a:srgbClr val="FFFFFF"/>
              </a:solidFill>
              <a:cs typeface="Calibri"/>
            </a:endParaRPr>
          </a:p>
          <a:p>
            <a:pPr>
              <a:buFont typeface="Wingdings" panose="020B0604020202020204" pitchFamily="34" charset="0"/>
              <a:buChar char="§"/>
            </a:pPr>
            <a:endParaRPr lang="en-US">
              <a:solidFill>
                <a:srgbClr val="FFFFFF"/>
              </a:solidFill>
              <a:cs typeface="Calibri"/>
            </a:endParaRPr>
          </a:p>
        </p:txBody>
      </p:sp>
    </p:spTree>
    <p:extLst>
      <p:ext uri="{BB962C8B-B14F-4D97-AF65-F5344CB8AC3E}">
        <p14:creationId xmlns:p14="http://schemas.microsoft.com/office/powerpoint/2010/main" val="204597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n wearing hard hats and yellow vests working on a construction site&#10;&#10;Description automatically generated">
            <a:extLst>
              <a:ext uri="{FF2B5EF4-FFF2-40B4-BE49-F238E27FC236}">
                <a16:creationId xmlns:a16="http://schemas.microsoft.com/office/drawing/2014/main" id="{2269B69B-6E0C-90C6-CAA6-EC0936B3AD15}"/>
              </a:ext>
            </a:extLst>
          </p:cNvPr>
          <p:cNvPicPr>
            <a:picLocks noChangeAspect="1"/>
          </p:cNvPicPr>
          <p:nvPr/>
        </p:nvPicPr>
        <p:blipFill rotWithShape="1">
          <a:blip r:embed="rId2">
            <a:alphaModFix amt="60000"/>
          </a:blip>
          <a:srcRect t="5767" b="19233"/>
          <a:stretch/>
        </p:blipFill>
        <p:spPr>
          <a:xfrm>
            <a:off x="20" y="10"/>
            <a:ext cx="12191980" cy="6857989"/>
          </a:xfrm>
          <a:prstGeom prst="rect">
            <a:avLst/>
          </a:prstGeom>
        </p:spPr>
      </p:pic>
      <p:sp>
        <p:nvSpPr>
          <p:cNvPr id="2" name="Title 1">
            <a:extLst>
              <a:ext uri="{FF2B5EF4-FFF2-40B4-BE49-F238E27FC236}">
                <a16:creationId xmlns:a16="http://schemas.microsoft.com/office/drawing/2014/main" id="{C733CA49-CFCD-9C40-A4BB-4692E9D064ED}"/>
              </a:ext>
            </a:extLst>
          </p:cNvPr>
          <p:cNvSpPr>
            <a:spLocks noGrp="1"/>
          </p:cNvSpPr>
          <p:nvPr>
            <p:ph type="title"/>
          </p:nvPr>
        </p:nvSpPr>
        <p:spPr>
          <a:xfrm>
            <a:off x="1066799" y="1143000"/>
            <a:ext cx="4394201" cy="2286000"/>
          </a:xfrm>
        </p:spPr>
        <p:txBody>
          <a:bodyPr anchor="t">
            <a:normAutofit/>
          </a:bodyPr>
          <a:lstStyle/>
          <a:p>
            <a:pPr algn="r"/>
            <a:r>
              <a:rPr lang="en-US" sz="4400" dirty="0">
                <a:solidFill>
                  <a:srgbClr val="FFFFFF"/>
                </a:solidFill>
              </a:rPr>
              <a:t>EFFECT(The consequences of the cause)</a:t>
            </a:r>
          </a:p>
          <a:p>
            <a:pPr algn="r"/>
            <a:endParaRPr lang="en-US" sz="4400">
              <a:solidFill>
                <a:srgbClr val="FFFFFF"/>
              </a:solidFill>
            </a:endParaRPr>
          </a:p>
        </p:txBody>
      </p:sp>
      <p:sp>
        <p:nvSpPr>
          <p:cNvPr id="3" name="Content Placeholder 2">
            <a:extLst>
              <a:ext uri="{FF2B5EF4-FFF2-40B4-BE49-F238E27FC236}">
                <a16:creationId xmlns:a16="http://schemas.microsoft.com/office/drawing/2014/main" id="{7E2504D1-877B-6F3B-303E-1B6EA8A4B229}"/>
              </a:ext>
            </a:extLst>
          </p:cNvPr>
          <p:cNvSpPr>
            <a:spLocks noGrp="1"/>
          </p:cNvSpPr>
          <p:nvPr>
            <p:ph idx="1"/>
          </p:nvPr>
        </p:nvSpPr>
        <p:spPr>
          <a:xfrm>
            <a:off x="6096000" y="258792"/>
            <a:ext cx="4953000" cy="5456208"/>
          </a:xfrm>
        </p:spPr>
        <p:txBody>
          <a:bodyPr vert="horz" lIns="91440" tIns="45720" rIns="91440" bIns="45720" rtlCol="0" anchor="t">
            <a:noAutofit/>
          </a:bodyPr>
          <a:lstStyle/>
          <a:p>
            <a:pPr marL="0" indent="0">
              <a:buNone/>
            </a:pPr>
            <a:r>
              <a:rPr lang="en-US" sz="2800" dirty="0">
                <a:solidFill>
                  <a:srgbClr val="FFFFFF"/>
                </a:solidFill>
              </a:rPr>
              <a:t>Is a Delay, Cost implication?</a:t>
            </a:r>
          </a:p>
          <a:p>
            <a:pPr marL="0" indent="0">
              <a:buNone/>
            </a:pPr>
            <a:r>
              <a:rPr lang="en-US" sz="2800" dirty="0">
                <a:solidFill>
                  <a:srgbClr val="FFFFFF"/>
                </a:solidFill>
              </a:rPr>
              <a:t>Establish the direct link between the cause and effect </a:t>
            </a:r>
          </a:p>
          <a:p>
            <a:pPr marL="0" indent="0">
              <a:buNone/>
            </a:pPr>
            <a:r>
              <a:rPr lang="en-US" sz="2800" dirty="0">
                <a:solidFill>
                  <a:srgbClr val="FFFFFF"/>
                </a:solidFill>
              </a:rPr>
              <a:t>Which activities were affected?</a:t>
            </a:r>
          </a:p>
          <a:p>
            <a:pPr marL="0" indent="0">
              <a:buNone/>
            </a:pPr>
            <a:r>
              <a:rPr lang="en-US" sz="2800" dirty="0">
                <a:solidFill>
                  <a:srgbClr val="FFFFFF"/>
                </a:solidFill>
              </a:rPr>
              <a:t>Did the event introduce new activities into the </a:t>
            </a:r>
            <a:r>
              <a:rPr lang="en-US" sz="2800" err="1">
                <a:solidFill>
                  <a:srgbClr val="FFFFFF"/>
                </a:solidFill>
              </a:rPr>
              <a:t>programme</a:t>
            </a:r>
            <a:r>
              <a:rPr lang="en-US" sz="2800" dirty="0">
                <a:solidFill>
                  <a:srgbClr val="FFFFFF"/>
                </a:solidFill>
              </a:rPr>
              <a:t>?</a:t>
            </a:r>
          </a:p>
          <a:p>
            <a:pPr marL="0" indent="0">
              <a:buNone/>
            </a:pPr>
            <a:r>
              <a:rPr lang="en-US" sz="2800" dirty="0">
                <a:solidFill>
                  <a:srgbClr val="FFFFFF"/>
                </a:solidFill>
              </a:rPr>
              <a:t>When did the delay start?</a:t>
            </a:r>
          </a:p>
          <a:p>
            <a:pPr marL="0" indent="0">
              <a:buNone/>
            </a:pPr>
            <a:r>
              <a:rPr lang="en-US" sz="2800" dirty="0">
                <a:solidFill>
                  <a:srgbClr val="FFFFFF"/>
                </a:solidFill>
              </a:rPr>
              <a:t>When did the delay finish?</a:t>
            </a:r>
          </a:p>
          <a:p>
            <a:pPr marL="0" indent="0">
              <a:buNone/>
            </a:pPr>
            <a:endParaRPr lang="en-US" sz="2800" dirty="0">
              <a:solidFill>
                <a:srgbClr val="FFFFFF"/>
              </a:solidFill>
            </a:endParaRPr>
          </a:p>
        </p:txBody>
      </p:sp>
    </p:spTree>
    <p:extLst>
      <p:ext uri="{BB962C8B-B14F-4D97-AF65-F5344CB8AC3E}">
        <p14:creationId xmlns:p14="http://schemas.microsoft.com/office/powerpoint/2010/main" val="119548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n wearing hard hats and yellow vests working on a construction site&#10;&#10;Description automatically generated">
            <a:extLst>
              <a:ext uri="{FF2B5EF4-FFF2-40B4-BE49-F238E27FC236}">
                <a16:creationId xmlns:a16="http://schemas.microsoft.com/office/drawing/2014/main" id="{2269B69B-6E0C-90C6-CAA6-EC0936B3AD15}"/>
              </a:ext>
            </a:extLst>
          </p:cNvPr>
          <p:cNvPicPr>
            <a:picLocks noChangeAspect="1"/>
          </p:cNvPicPr>
          <p:nvPr/>
        </p:nvPicPr>
        <p:blipFill rotWithShape="1">
          <a:blip r:embed="rId2">
            <a:alphaModFix amt="60000"/>
          </a:blip>
          <a:srcRect t="5767" b="19233"/>
          <a:stretch/>
        </p:blipFill>
        <p:spPr>
          <a:xfrm>
            <a:off x="20" y="10"/>
            <a:ext cx="12191980" cy="6857989"/>
          </a:xfrm>
          <a:prstGeom prst="rect">
            <a:avLst/>
          </a:prstGeom>
        </p:spPr>
      </p:pic>
      <p:sp>
        <p:nvSpPr>
          <p:cNvPr id="2" name="Title 1">
            <a:extLst>
              <a:ext uri="{FF2B5EF4-FFF2-40B4-BE49-F238E27FC236}">
                <a16:creationId xmlns:a16="http://schemas.microsoft.com/office/drawing/2014/main" id="{C733CA49-CFCD-9C40-A4BB-4692E9D064ED}"/>
              </a:ext>
            </a:extLst>
          </p:cNvPr>
          <p:cNvSpPr>
            <a:spLocks noGrp="1"/>
          </p:cNvSpPr>
          <p:nvPr>
            <p:ph type="title"/>
          </p:nvPr>
        </p:nvSpPr>
        <p:spPr>
          <a:xfrm>
            <a:off x="1066799" y="1143000"/>
            <a:ext cx="3157749" cy="3033622"/>
          </a:xfrm>
        </p:spPr>
        <p:txBody>
          <a:bodyPr anchor="t">
            <a:normAutofit/>
          </a:bodyPr>
          <a:lstStyle/>
          <a:p>
            <a:pPr algn="r"/>
            <a:r>
              <a:rPr lang="en-US" sz="4400" dirty="0">
                <a:solidFill>
                  <a:srgbClr val="FFFFFF"/>
                </a:solidFill>
              </a:rPr>
              <a:t>DELAY ANALYSIS&amp; RECORDS</a:t>
            </a:r>
          </a:p>
        </p:txBody>
      </p:sp>
      <p:sp>
        <p:nvSpPr>
          <p:cNvPr id="3" name="Content Placeholder 2">
            <a:extLst>
              <a:ext uri="{FF2B5EF4-FFF2-40B4-BE49-F238E27FC236}">
                <a16:creationId xmlns:a16="http://schemas.microsoft.com/office/drawing/2014/main" id="{7E2504D1-877B-6F3B-303E-1B6EA8A4B229}"/>
              </a:ext>
            </a:extLst>
          </p:cNvPr>
          <p:cNvSpPr>
            <a:spLocks noGrp="1"/>
          </p:cNvSpPr>
          <p:nvPr>
            <p:ph idx="1"/>
          </p:nvPr>
        </p:nvSpPr>
        <p:spPr>
          <a:xfrm>
            <a:off x="5032077" y="258792"/>
            <a:ext cx="6016923" cy="5456208"/>
          </a:xfrm>
        </p:spPr>
        <p:txBody>
          <a:bodyPr vert="horz" lIns="91440" tIns="45720" rIns="91440" bIns="45720" rtlCol="0" anchor="t">
            <a:noAutofit/>
          </a:bodyPr>
          <a:lstStyle/>
          <a:p>
            <a:pPr marL="0" indent="0">
              <a:buNone/>
            </a:pPr>
            <a:r>
              <a:rPr lang="en-US" sz="2800" dirty="0">
                <a:solidFill>
                  <a:srgbClr val="FFFFFF"/>
                </a:solidFill>
              </a:rPr>
              <a:t>•Whereas a variation can be evaluated by rates for similar work in the contract, Extension of Time is evaluated by a delay analysis (Several of them)</a:t>
            </a:r>
            <a:endParaRPr lang="en-US" dirty="0"/>
          </a:p>
          <a:p>
            <a:pPr marL="0" indent="0">
              <a:buNone/>
            </a:pPr>
            <a:r>
              <a:rPr lang="en-US" sz="2800" dirty="0">
                <a:solidFill>
                  <a:srgbClr val="FFFFFF"/>
                </a:solidFill>
              </a:rPr>
              <a:t>•It is therefore important that Contractors&amp; Consultants take serious the issue of RECORDS.</a:t>
            </a:r>
            <a:endParaRPr lang="en-US" dirty="0"/>
          </a:p>
          <a:p>
            <a:pPr marL="0" indent="0">
              <a:buNone/>
            </a:pPr>
            <a:r>
              <a:rPr lang="en-US" sz="2800" dirty="0">
                <a:solidFill>
                  <a:srgbClr val="FFFFFF"/>
                </a:solidFill>
              </a:rPr>
              <a:t>•The SCL protocol is widely used as a basis for delay analysis.</a:t>
            </a:r>
            <a:endParaRPr lang="en-US" dirty="0"/>
          </a:p>
          <a:p>
            <a:pPr marL="0" indent="0">
              <a:buNone/>
            </a:pPr>
            <a:endParaRPr lang="en-US" sz="2800" dirty="0">
              <a:solidFill>
                <a:srgbClr val="FFFFFF"/>
              </a:solidFill>
            </a:endParaRPr>
          </a:p>
        </p:txBody>
      </p:sp>
    </p:spTree>
    <p:extLst>
      <p:ext uri="{BB962C8B-B14F-4D97-AF65-F5344CB8AC3E}">
        <p14:creationId xmlns:p14="http://schemas.microsoft.com/office/powerpoint/2010/main" val="3128046432"/>
      </p:ext>
    </p:extLst>
  </p:cSld>
  <p:clrMapOvr>
    <a:masterClrMapping/>
  </p:clrMapOvr>
</p:sld>
</file>

<file path=ppt/theme/theme1.xml><?xml version="1.0" encoding="utf-8"?>
<a:theme xmlns:a="http://schemas.openxmlformats.org/drawingml/2006/main" name="SwellVTI">
  <a:themeElements>
    <a:clrScheme name="Swell">
      <a:dk1>
        <a:sysClr val="windowText" lastClr="000000"/>
      </a:dk1>
      <a:lt1>
        <a:sysClr val="window" lastClr="FFFFFF"/>
      </a:lt1>
      <a:dk2>
        <a:srgbClr val="233B47"/>
      </a:dk2>
      <a:lt2>
        <a:srgbClr val="FEEFD9"/>
      </a:lt2>
      <a:accent1>
        <a:srgbClr val="16AEA7"/>
      </a:accent1>
      <a:accent2>
        <a:srgbClr val="618F88"/>
      </a:accent2>
      <a:accent3>
        <a:srgbClr val="7A9973"/>
      </a:accent3>
      <a:accent4>
        <a:srgbClr val="8AAE8E"/>
      </a:accent4>
      <a:accent5>
        <a:srgbClr val="EB8F60"/>
      </a:accent5>
      <a:accent6>
        <a:srgbClr val="E57A6F"/>
      </a:accent6>
      <a:hlink>
        <a:srgbClr val="13968F"/>
      </a:hlink>
      <a:folHlink>
        <a:srgbClr val="E5615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794</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Neue Haas Grotesk Text Pro</vt:lpstr>
      <vt:lpstr>Wingdings</vt:lpstr>
      <vt:lpstr>SwellVTI</vt:lpstr>
      <vt:lpstr>Role of professional claims management in minimizing of construction disputes</vt:lpstr>
      <vt:lpstr>Basics</vt:lpstr>
      <vt:lpstr>Basics</vt:lpstr>
      <vt:lpstr>WHAT DO YOU CLAIM</vt:lpstr>
      <vt:lpstr>ELEMENTS OF A PROFESSIONAL CLAIM</vt:lpstr>
      <vt:lpstr>Causes (the cause is what happened)</vt:lpstr>
      <vt:lpstr>EFFECT(The consequences of the cause)</vt:lpstr>
      <vt:lpstr>EFFECT(The consequences of the cause) </vt:lpstr>
      <vt:lpstr>DELAY ANALYSIS&amp; RECORDS</vt:lpstr>
      <vt:lpstr>RECORDS</vt:lpstr>
      <vt:lpstr>NOTICES </vt:lpstr>
      <vt:lpstr>NOTICES</vt:lpstr>
      <vt:lpstr>•Show in the contract the clause(s) that entitle you to the award •Where an event gives rise to several claims, it is best to handle the Cause-Effect –Entitlement for each claim separately. Sometimes, you may not get the entitlement in the contract but it is provided in law. </vt:lpstr>
      <vt:lpstr>SUBSTATIATION</vt:lpstr>
      <vt:lpstr>COSTS</vt:lpstr>
      <vt:lpstr>DETERMINATION</vt:lpstr>
      <vt:lpstr>THE ICCP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Rusoke</dc:creator>
  <cp:lastModifiedBy>Paul Rusoke</cp:lastModifiedBy>
  <cp:revision>434</cp:revision>
  <dcterms:created xsi:type="dcterms:W3CDTF">2024-03-20T14:58:25Z</dcterms:created>
  <dcterms:modified xsi:type="dcterms:W3CDTF">2024-03-21T05:04:10Z</dcterms:modified>
</cp:coreProperties>
</file>