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7" r:id="rId5"/>
    <p:sldId id="271" r:id="rId6"/>
    <p:sldId id="280" r:id="rId7"/>
    <p:sldId id="281" r:id="rId8"/>
    <p:sldId id="284" r:id="rId9"/>
    <p:sldId id="282" r:id="rId10"/>
    <p:sldId id="283" r:id="rId11"/>
    <p:sldId id="279" r:id="rId12"/>
    <p:sldId id="286" r:id="rId13"/>
    <p:sldId id="287" r:id="rId14"/>
    <p:sldId id="288" r:id="rId15"/>
    <p:sldId id="275" r:id="rId16"/>
    <p:sldId id="289" r:id="rId17"/>
    <p:sldId id="290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509"/>
    <a:srgbClr val="7D1213"/>
    <a:srgbClr val="BE1900"/>
    <a:srgbClr val="FAA500"/>
    <a:srgbClr val="AB252A"/>
    <a:srgbClr val="C01900"/>
    <a:srgbClr val="FF2623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8A18B-0E5A-476B-B19B-24AF1C5136D4}" v="21" dt="2024-03-20T22:27:55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7" autoAdjust="0"/>
    <p:restoredTop sz="94524" autoAdjust="0"/>
  </p:normalViewPr>
  <p:slideViewPr>
    <p:cSldViewPr snapToGrid="0" snapToObjects="1" showGuides="1">
      <p:cViewPr varScale="1">
        <p:scale>
          <a:sx n="88" d="100"/>
          <a:sy n="88" d="100"/>
        </p:scale>
        <p:origin x="60" y="234"/>
      </p:cViewPr>
      <p:guideLst>
        <p:guide orient="horz" pos="255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51147-D01B-AC4D-B216-CFA99F9961F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E6B3-D0AF-2D42-BDEA-5ADDA78B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8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2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8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7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AE6B3-D0AF-2D42-BDEA-5ADDA78B9B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1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154F-C1A9-CC4C-B498-89EE72ADF7B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iarbuganda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ciarb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389" y="5979636"/>
            <a:ext cx="369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E1900"/>
                </a:solidFill>
                <a:latin typeface="Poppins" charset="0"/>
                <a:ea typeface="Poppins" charset="0"/>
                <a:cs typeface="Poppins" charset="0"/>
              </a:rPr>
              <a:t>David Kaggwa, FCIArb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389" y="2397948"/>
            <a:ext cx="6659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The Critical Role Played by ADR in the management of disputes in the Land, Water and Built Environment</a:t>
            </a:r>
          </a:p>
        </p:txBody>
      </p:sp>
      <p:pic>
        <p:nvPicPr>
          <p:cNvPr id="1027" name="Picture 3" descr="C:\ME\Sioux 2.0\CIARB\CIARB CLI PPT\CIARB-logo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2" y="416699"/>
            <a:ext cx="2206082" cy="10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3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3508" y="130194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Valuation Surveyors in ADR 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899635"/>
            <a:ext cx="110675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i="1" dirty="0">
                <a:effectLst/>
                <a:latin typeface="Poppins Light" charset="0"/>
                <a:ea typeface="Poppins Light" charset="0"/>
                <a:cs typeface="Poppins Light" charset="0"/>
              </a:rPr>
              <a:t>Attorney General &amp; NEMA v DMW (U) Limited, CACA No. 314/20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A qualification in geology does not qualify one to undertake the valuation of assets. That would be the prerogative of a qualified valuer or valuation surveyor. Such a professional valuer might procure the services of a geologist when conducting an earth valuation, but that would not render the geologist akin to a valuer.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The fact that the compensatory orders made by the trial court were primarily premised on the now-impugned valuation reports should dispel any questions about the vitality of the additional evidence to the pending Appeal. It is absolutely relevant to the determination of the Appeal.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Further, having been provided by the head of a professional regulatory body that regulates the valuation sector, it is adjudged to be plausible and, to that extent, credible for the purposes of this Application.</a:t>
            </a:r>
          </a:p>
        </p:txBody>
      </p:sp>
    </p:spTree>
    <p:extLst>
      <p:ext uri="{BB962C8B-B14F-4D97-AF65-F5344CB8AC3E}">
        <p14:creationId xmlns:p14="http://schemas.microsoft.com/office/powerpoint/2010/main" val="272221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3508" y="130194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Quantity Surveyors in ADR 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899635"/>
            <a:ext cx="110675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Andreas </a:t>
            </a:r>
            <a:r>
              <a:rPr lang="en-GB" sz="2400" b="1" dirty="0" err="1">
                <a:effectLst/>
                <a:latin typeface="Poppins Light" charset="0"/>
                <a:ea typeface="Poppins Light" charset="0"/>
                <a:cs typeface="Poppins Light" charset="0"/>
              </a:rPr>
              <a:t>Wipfler</a:t>
            </a: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 T/A </a:t>
            </a:r>
            <a:r>
              <a:rPr lang="en-GB" sz="2400" b="1" dirty="0" err="1">
                <a:effectLst/>
                <a:latin typeface="Poppins Light" charset="0"/>
                <a:ea typeface="Poppins Light" charset="0"/>
                <a:cs typeface="Poppins Light" charset="0"/>
              </a:rPr>
              <a:t>Wipfler</a:t>
            </a: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 Designers &amp; Co. v Meera Investments Ltd, HCCS No. 28 of 2005.</a:t>
            </a:r>
          </a:p>
          <a:p>
            <a:pPr algn="just"/>
            <a:endParaRPr lang="en-GB" sz="2400" b="1" dirty="0">
              <a:effectLst/>
              <a:latin typeface="Poppins Light" charset="0"/>
              <a:ea typeface="Poppins Light" charset="0"/>
              <a:cs typeface="Poppins Light" charset="0"/>
            </a:endParaRPr>
          </a:p>
          <a:p>
            <a:pPr algn="just"/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The Court entered judgment in a sum contained in an expert’s report when he held thus;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The parties agreed to be bound by the expert’s report. In essence, they appointed an arbitrator between them.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Applying the inherent jurisdiction of this court, I uphold the agreement the parties made before this court to be bound by the report of the expert that they jointly appointed.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As the expert has found in his report that the sum of shs.172,770,293.00 is due to the plaintiff from the defendant, I enter judgment for the plaintiff in that sum with the costs of the suit.</a:t>
            </a:r>
          </a:p>
        </p:txBody>
      </p:sp>
    </p:spTree>
    <p:extLst>
      <p:ext uri="{BB962C8B-B14F-4D97-AF65-F5344CB8AC3E}">
        <p14:creationId xmlns:p14="http://schemas.microsoft.com/office/powerpoint/2010/main" val="415796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Dispute Avoidance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969443"/>
            <a:ext cx="110675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FIDIC 2017 introduced DAABs (Dispute Avoidance and Adjudication Boards). FIDIC Contracts have been adopted by MDBs such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World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European Investment Bank (EIB)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Islamic Development Bank (</a:t>
            </a:r>
            <a:r>
              <a:rPr lang="en-US" sz="2800" dirty="0" err="1">
                <a:latin typeface="Poppins Light" charset="0"/>
                <a:ea typeface="Poppins Light" charset="0"/>
                <a:cs typeface="Poppins Light" charset="0"/>
              </a:rPr>
              <a:t>IsDB</a:t>
            </a: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Asian Development Bank (ADB)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European Bank for Reconstruction and Development (EBRD)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CAF - Development Bank of Latin America (CAF)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Inter-American Development Bank Group (IDB, IADB)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African Development Bank (AfDB)</a:t>
            </a:r>
          </a:p>
          <a:p>
            <a:endParaRPr lang="en-US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1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Dispute Avoidance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969443"/>
            <a:ext cx="110675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FIDIC 2017 introduced DAABs (Dispute Avoidance and Adjudication Boards). FIDIC Contracts have been adopted by MDBs such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World 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European Investment Bank (EIB)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Islamic Development Bank (</a:t>
            </a:r>
            <a:r>
              <a:rPr lang="en-US" sz="2800" dirty="0" err="1">
                <a:latin typeface="Poppins Light" charset="0"/>
                <a:ea typeface="Poppins Light" charset="0"/>
                <a:cs typeface="Poppins Light" charset="0"/>
              </a:rPr>
              <a:t>IsDB</a:t>
            </a: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Asian Development Bank (ADB)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European Bank for Reconstruction and Development (EBRD)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CAF - Development Bank of Latin America (CAF)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Inter-American Development Bank Group (IDB, IADB)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Light" charset="0"/>
                <a:ea typeface="Poppins Light" charset="0"/>
                <a:cs typeface="Poppins Light" charset="0"/>
              </a:rPr>
              <a:t>African Development Bank (AfDB)</a:t>
            </a:r>
          </a:p>
          <a:p>
            <a:endParaRPr lang="en-US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5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1043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Dispute Resolution Board Foundation</a:t>
            </a:r>
            <a:endParaRPr lang="en-SG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2493" y="969443"/>
            <a:ext cx="110675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Pledge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We believe in collaborative working and early intervention techniques throughout the supply chain, to resolve differences of opinion before they escalate into disputes.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We recognise the importance of embedding conflict avoidance mechanisms into projects to identify, control and manage potential conflict whilst preventing the need for adversarial dispute resolution procedures.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We commit to working proactively to avoid conflict and to promote early resolution of potential disputes.</a:t>
            </a:r>
          </a:p>
          <a:p>
            <a:pPr algn="just"/>
            <a:r>
              <a:rPr lang="en-GB" sz="2800" dirty="0">
                <a:solidFill>
                  <a:srgbClr val="C00000"/>
                </a:solidFill>
                <a:latin typeface="Poppins Light" charset="0"/>
                <a:ea typeface="Poppins Light" charset="0"/>
                <a:cs typeface="Poppins Light" charset="0"/>
              </a:rPr>
              <a:t>ADOPT Tiered ADR Clauses in your Contracts; Negotiation, Mediation, Adjudication and Arbitration.</a:t>
            </a:r>
            <a:endParaRPr lang="en-GB" sz="2800" dirty="0">
              <a:solidFill>
                <a:srgbClr val="C00000"/>
              </a:solidFill>
              <a:effectLst/>
              <a:latin typeface="Poppins Light" charset="0"/>
              <a:ea typeface="Poppins Light" charset="0"/>
              <a:cs typeface="Poppins Light" charset="0"/>
            </a:endParaRPr>
          </a:p>
          <a:p>
            <a:endParaRPr lang="en-US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1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7941" y="3942218"/>
            <a:ext cx="4959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E1900"/>
                </a:solidFill>
                <a:latin typeface="Poppins" charset="0"/>
                <a:ea typeface="Poppins" charset="0"/>
                <a:cs typeface="Poppins" charset="0"/>
              </a:rPr>
              <a:t>Chartered Institute of Arbitrators - Uganda Chapter</a:t>
            </a:r>
          </a:p>
          <a:p>
            <a:endParaRPr lang="en-US" sz="2400" dirty="0">
              <a:solidFill>
                <a:srgbClr val="BE1900"/>
              </a:solidFill>
              <a:latin typeface="Poppins" charset="0"/>
              <a:ea typeface="Poppins Light" charset="0"/>
              <a:cs typeface="Poppins" charset="0"/>
            </a:endParaRPr>
          </a:p>
          <a:p>
            <a:r>
              <a:rPr lang="en-US" dirty="0">
                <a:solidFill>
                  <a:srgbClr val="7D1213"/>
                </a:solidFill>
                <a:latin typeface="Poppins Light" charset="0"/>
                <a:ea typeface="Poppins Light" charset="0"/>
                <a:cs typeface="Poppins Light" charset="0"/>
              </a:rPr>
              <a:t>Plot 28A Golf Course Road, </a:t>
            </a:r>
          </a:p>
          <a:p>
            <a:r>
              <a:rPr lang="en-US" dirty="0">
                <a:solidFill>
                  <a:srgbClr val="7D1213"/>
                </a:solidFill>
                <a:latin typeface="Poppins Light" charset="0"/>
                <a:ea typeface="Poppins Light" charset="0"/>
                <a:cs typeface="Poppins Light" charset="0"/>
              </a:rPr>
              <a:t>0200 954 512   |  +256 772 474 695</a:t>
            </a:r>
          </a:p>
          <a:p>
            <a:r>
              <a:rPr lang="en-US" dirty="0">
                <a:solidFill>
                  <a:srgbClr val="7D1213"/>
                </a:solidFill>
                <a:latin typeface="Poppins Light" charset="0"/>
                <a:ea typeface="Poppins Light" charset="0"/>
                <a:cs typeface="Poppins Light" charset="0"/>
                <a:hlinkClick r:id="rId3"/>
              </a:rPr>
              <a:t>info@ciarbuganda.org</a:t>
            </a:r>
            <a:endParaRPr lang="en-US" dirty="0">
              <a:solidFill>
                <a:srgbClr val="7D1213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r>
              <a:rPr lang="en-US" dirty="0">
                <a:solidFill>
                  <a:srgbClr val="7D1213"/>
                </a:solidFill>
                <a:latin typeface="Poppins Light" charset="0"/>
                <a:ea typeface="Poppins Light" charset="0"/>
                <a:cs typeface="Poppins Light" charset="0"/>
                <a:hlinkClick r:id="rId4"/>
              </a:rPr>
              <a:t>www.ciarb.org</a:t>
            </a:r>
            <a:endParaRPr lang="en-US" dirty="0">
              <a:solidFill>
                <a:srgbClr val="7D1213"/>
              </a:solidFill>
              <a:latin typeface="Poppins Light" charset="0"/>
              <a:ea typeface="Poppins Light" charset="0"/>
              <a:cs typeface="Poppins Light" charset="0"/>
            </a:endParaRPr>
          </a:p>
          <a:p>
            <a:endParaRPr lang="en-US" dirty="0">
              <a:solidFill>
                <a:srgbClr val="7D1213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2050" name="Picture 2" descr="C:\ME\Sioux 2.0\CIARB\CIARB CLI PPT\CIARB-logo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1" y="774700"/>
            <a:ext cx="1990361" cy="9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5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What is ADR.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1442972"/>
            <a:ext cx="110675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Alternative Dispute </a:t>
            </a: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R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esolution (ADR) is the term used to describe ways of resolving a dispute without going to court. </a:t>
            </a:r>
          </a:p>
          <a:p>
            <a:endParaRPr lang="en-GB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  <a:p>
            <a:r>
              <a:rPr lang="en-GB" sz="28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Types of ADR </a:t>
            </a:r>
          </a:p>
          <a:p>
            <a:endParaRPr lang="en-GB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Negotiation.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A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djudication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M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ediation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A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rbitration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E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xpert </a:t>
            </a: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D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etermination.</a:t>
            </a:r>
          </a:p>
        </p:txBody>
      </p:sp>
    </p:spTree>
    <p:extLst>
      <p:ext uri="{BB962C8B-B14F-4D97-AF65-F5344CB8AC3E}">
        <p14:creationId xmlns:p14="http://schemas.microsoft.com/office/powerpoint/2010/main" val="101611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Adjudication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850" y="1113366"/>
            <a:ext cx="11067507" cy="514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most common form of ADR to resolve construction disputes is </a:t>
            </a:r>
            <a:r>
              <a:rPr lang="en-GB" sz="2000" kern="0" dirty="0">
                <a:solidFill>
                  <a:srgbClr val="36424A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kern="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djudication</a:t>
            </a: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established in the UK by the Housing Grants, Construction and Regeneration Act 1996 (commonly referred to as the Construction Act).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Act states that any party to a construction contract can refer any dispute to an impartial adjudicator for a decision. 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Uganda Adjudication is contractual.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Adjudication aims to resolve the dispute quickly, fairly and cost-effectively, usually within 28 days.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Adjudication decision is binding though not final.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Now Argue Later.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80% of Construction disputes are resolved through Adjudication.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World Bank has adopted the </a:t>
            </a:r>
            <a:r>
              <a:rPr lang="en-GB" sz="2000" kern="0" dirty="0">
                <a:solidFill>
                  <a:srgbClr val="36424A"/>
                </a:solidFill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DAABs.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3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Arbitration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1090750"/>
            <a:ext cx="11067507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u="sng" kern="0" dirty="0">
                <a:solidFill>
                  <a:srgbClr val="0F4DBC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Arbitration</a:t>
            </a: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a form of alternative dispute resolution in which both disputing parties agree to a decision by an independent arbitrator (or a panel of arbitrators).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is formal, similar to court proceedings, but unlike open court, it is private and confidential.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arbitrator will usually be an expert in the subject of the dispute.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parties present their cases to the arbitrator, who assesses the evidence and decides which party’s case is most persuasive.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arbitrator’s Award is final and legally binding. This means that if a party doesn’t like the arbitrator’s findings, they cannot try to get a better outcome by taking the case to court.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Arbitration can be quicker and more cost-effective than going to court.</a:t>
            </a:r>
            <a:endParaRPr lang="en-US" sz="2000" dirty="0">
              <a:effectLst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5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68308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Expert Determination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1029042"/>
            <a:ext cx="1106750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xpert determination is a private process in which an independent technical expert is appointed by the parties or by an appointing authority like CADER, ICAMEK, or the Court).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Role of the expert is</a:t>
            </a: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conduct their own investigation and reach a decision on the dispute.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 determination is often used when the dispute focuses on a technical issue rather than a legal one, such as boundaries, quantities, or values.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technical expert will be required to use their expertise, knowledge, and experience to reach a decision.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decision can be binding or non-binding.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expert also doesn’t have to consult with the parties before making their decision, which can save time and money.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36424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Expert determination is often used alongside other dispute resolution processes, mostly mediation and arbitration.</a:t>
            </a:r>
            <a:endParaRPr lang="en-US" sz="2000" dirty="0">
              <a:effectLst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0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ADR &amp; Commerce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1159944"/>
            <a:ext cx="110675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Uganda’s GDP is estimated to reach US $ 60 Billion in 2025.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The African Continental Free Trade Area (AfCFTA) is a free-trade area outlined in the African Continental Free Trade Agreement.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The largest in the world since the formation of the World Trade </a:t>
            </a: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Organisation.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With a combined GDP of an estimated US$3.4 trillion, the pact connects 1.3 billion people living in different parts of the continent.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Disputes are likely from Infrastructure, Oil &amp; Gas, Energy, Trade, and Land transactions.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3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1322179"/>
            <a:ext cx="3986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Africa Infrastructure</a:t>
            </a:r>
          </a:p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Cross boarder ADR Practice.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5851CA-A024-56C7-EE88-AE231F961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13" y="288037"/>
            <a:ext cx="4549019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3261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Possible Water Disputes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1367721"/>
            <a:ext cx="110675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Migingo Island (conflict over fishing rights in Lake Victoria).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The River Senegal (conflict between Mauritania and Senegal).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The River Zambezi (conflict between Zambia, Zimbabwe and Botswana).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The River Nile (conflict between Egypt and Ethiopia).</a:t>
            </a:r>
          </a:p>
        </p:txBody>
      </p:sp>
    </p:spTree>
    <p:extLst>
      <p:ext uri="{BB962C8B-B14F-4D97-AF65-F5344CB8AC3E}">
        <p14:creationId xmlns:p14="http://schemas.microsoft.com/office/powerpoint/2010/main" val="146388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2493" y="288037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Land Surveyors in ADR 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93" y="969443"/>
            <a:ext cx="110675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effectLst/>
                <a:latin typeface="Poppins Light" charset="0"/>
                <a:ea typeface="Poppins Light" charset="0"/>
                <a:cs typeface="Poppins Light" charset="0"/>
              </a:rPr>
              <a:t>Jennifer Nsubuga v Michael Mukundane &amp; Shine Asiimwe CACA No.208 of 2018;</a:t>
            </a:r>
          </a:p>
          <a:p>
            <a:pPr algn="just"/>
            <a:endParaRPr lang="en-GB" sz="2800" b="1" dirty="0">
              <a:effectLst/>
              <a:latin typeface="Poppins Light" charset="0"/>
              <a:ea typeface="Poppins Light" charset="0"/>
              <a:cs typeface="Poppins Light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oppins Light" charset="0"/>
                <a:ea typeface="Poppins Light" charset="0"/>
                <a:cs typeface="Poppins Light" charset="0"/>
              </a:rPr>
              <a:t>A</a:t>
            </a: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 survey report co-authored by an unregistered surveyor and a supposed supervisor who did not take part in the survey was invalid. </a:t>
            </a:r>
            <a:endParaRPr lang="en-GB" sz="2800" dirty="0">
              <a:latin typeface="Poppins Light" charset="0"/>
              <a:ea typeface="Poppins Light" charset="0"/>
              <a:cs typeface="Poppins Light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Poppins Light" charset="0"/>
                <a:ea typeface="Poppins Light" charset="0"/>
                <a:cs typeface="Poppins Light" charset="0"/>
              </a:rPr>
              <a:t>Section 19(3) of the Surveyors Registration Act (3), </a:t>
            </a:r>
            <a:r>
              <a:rPr lang="en-GB" sz="2800" i="1" dirty="0">
                <a:effectLst/>
                <a:latin typeface="Poppins Light" charset="0"/>
                <a:ea typeface="Poppins Light" charset="0"/>
                <a:cs typeface="Poppins Light" charset="0"/>
              </a:rPr>
              <a:t>“no person shall engage in or carry out the practice of surveying by whatever name called unless he or she is the holder of a valid practising certificate granted to him or her in that behalf under this Act.”</a:t>
            </a:r>
          </a:p>
          <a:p>
            <a:endParaRPr lang="en-US" sz="2800" dirty="0">
              <a:effectLst/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4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827020-8417-4dc4-955e-28d3d58f0a55">
      <Terms xmlns="http://schemas.microsoft.com/office/infopath/2007/PartnerControls"/>
    </lcf76f155ced4ddcb4097134ff3c332f>
    <TaxCatchAll xmlns="a678c424-7f6e-404b-bf51-6b8c8be41f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CB084D4020048B85D11ED90D5FAD4" ma:contentTypeVersion="12" ma:contentTypeDescription="Create a new document." ma:contentTypeScope="" ma:versionID="233b949c17a8655632b9a182ec4dd08a">
  <xsd:schema xmlns:xsd="http://www.w3.org/2001/XMLSchema" xmlns:xs="http://www.w3.org/2001/XMLSchema" xmlns:p="http://schemas.microsoft.com/office/2006/metadata/properties" xmlns:ns2="d0827020-8417-4dc4-955e-28d3d58f0a55" xmlns:ns3="a678c424-7f6e-404b-bf51-6b8c8be41f19" targetNamespace="http://schemas.microsoft.com/office/2006/metadata/properties" ma:root="true" ma:fieldsID="a94096a932007c579c9bb05b72e9c640" ns2:_="" ns3:_="">
    <xsd:import namespace="d0827020-8417-4dc4-955e-28d3d58f0a55"/>
    <xsd:import namespace="a678c424-7f6e-404b-bf51-6b8c8be41f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27020-8417-4dc4-955e-28d3d58f0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3cadede-44fa-4585-a5c7-ad30a8f9d8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8c424-7f6e-404b-bf51-6b8c8be41f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5d21e90-f0c4-4025-b900-c136da2d2730}" ma:internalName="TaxCatchAll" ma:showField="CatchAllData" ma:web="a678c424-7f6e-404b-bf51-6b8c8be41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DB2EB4-B560-41E1-847F-C9B6D62E45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902EE-02FE-41E4-91F8-9BA37E2EE24A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d0827020-8417-4dc4-955e-28d3d58f0a5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678c424-7f6e-404b-bf51-6b8c8be41f1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3667F6-0075-40BE-9B67-5BDEDFDAC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27020-8417-4dc4-955e-28d3d58f0a55"/>
    <ds:schemaRef ds:uri="a678c424-7f6e-404b-bf51-6b8c8be41f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1290</Words>
  <Application>Microsoft Office PowerPoint</Application>
  <PresentationFormat>Widescreen</PresentationFormat>
  <Paragraphs>112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Lato</vt:lpstr>
      <vt:lpstr>Open Sans</vt:lpstr>
      <vt:lpstr>Poppins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Kaggwa</cp:lastModifiedBy>
  <cp:revision>56</cp:revision>
  <dcterms:created xsi:type="dcterms:W3CDTF">2022-07-11T16:28:00Z</dcterms:created>
  <dcterms:modified xsi:type="dcterms:W3CDTF">2024-03-20T22:34:44Z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0x010100D0BCB084D4020048B85D11ED90D5FAD4</vt:lpwstr>
  </property>
</Properties>
</file>